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3" r:id="rId3"/>
    <p:sldId id="264" r:id="rId4"/>
    <p:sldId id="266" r:id="rId5"/>
    <p:sldId id="267" r:id="rId6"/>
    <p:sldId id="268" r:id="rId7"/>
    <p:sldId id="269" r:id="rId8"/>
    <p:sldId id="270" r:id="rId9"/>
    <p:sldId id="273" r:id="rId10"/>
    <p:sldId id="274" r:id="rId11"/>
    <p:sldId id="275" r:id="rId12"/>
    <p:sldId id="271" r:id="rId13"/>
    <p:sldId id="279" r:id="rId14"/>
    <p:sldId id="278" r:id="rId15"/>
    <p:sldId id="277" r:id="rId16"/>
    <p:sldId id="282" r:id="rId17"/>
    <p:sldId id="280" r:id="rId18"/>
    <p:sldId id="283" r:id="rId19"/>
    <p:sldId id="281" r:id="rId20"/>
    <p:sldId id="28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8" autoAdjust="0"/>
  </p:normalViewPr>
  <p:slideViewPr>
    <p:cSldViewPr>
      <p:cViewPr varScale="1">
        <p:scale>
          <a:sx n="74" d="100"/>
          <a:sy n="74" d="100"/>
        </p:scale>
        <p:origin x="-1044" y="-102"/>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99"/>
            </a:gs>
            <a:gs pos="50000">
              <a:schemeClr val="bg1"/>
            </a:gs>
          </a:gsLst>
          <a:lin ang="2700000" scaled="1"/>
          <a:tileRect/>
        </a:gradFill>
        <a:effectLst/>
      </p:bgPr>
    </p:bg>
    <p:spTree>
      <p:nvGrpSpPr>
        <p:cNvPr id="1" name=""/>
        <p:cNvGrpSpPr/>
        <p:nvPr/>
      </p:nvGrpSpPr>
      <p:grpSpPr>
        <a:xfrm>
          <a:off x="0" y="0"/>
          <a:ext cx="0" cy="0"/>
          <a:chOff x="0" y="0"/>
          <a:chExt cx="0" cy="0"/>
        </a:xfrm>
      </p:grpSpPr>
      <p:pic>
        <p:nvPicPr>
          <p:cNvPr id="2050" name="Picture 2" descr="C:\Documents and Settings\Jihyung\Desktop\To1Another Files\Logos and Other Pics\Logo2 (17Feb12).png"/>
          <p:cNvPicPr>
            <a:picLocks noChangeAspect="1" noChangeArrowheads="1"/>
          </p:cNvPicPr>
          <p:nvPr/>
        </p:nvPicPr>
        <p:blipFill>
          <a:blip r:embed="rId2" cstate="print"/>
          <a:srcRect/>
          <a:stretch>
            <a:fillRect/>
          </a:stretch>
        </p:blipFill>
        <p:spPr bwMode="auto">
          <a:xfrm>
            <a:off x="228600" y="457200"/>
            <a:ext cx="8610599" cy="5316427"/>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371600"/>
            <a:ext cx="8686800" cy="5257800"/>
          </a:xfrm>
        </p:spPr>
        <p:txBody>
          <a:bodyPr>
            <a:normAutofit/>
          </a:bodyPr>
          <a:lstStyle/>
          <a:p>
            <a:pPr lvl="0">
              <a:spcBef>
                <a:spcPts val="0"/>
              </a:spcBef>
              <a:spcAft>
                <a:spcPts val="1800"/>
              </a:spcAft>
            </a:pPr>
            <a:r>
              <a:rPr lang="en-US" sz="2000" dirty="0" smtClean="0">
                <a:latin typeface="Tempus Sans ITC" pitchFamily="82" charset="0"/>
                <a:ea typeface="산돌피카소 L" pitchFamily="18" charset="-127"/>
              </a:rPr>
              <a:t>Using God given talents, abilities, we will minister and disciple others to draw closer to God</a:t>
            </a:r>
            <a:br>
              <a:rPr lang="en-US" sz="2000" dirty="0" smtClean="0">
                <a:latin typeface="Tempus Sans ITC" pitchFamily="82" charset="0"/>
                <a:ea typeface="산돌피카소 L" pitchFamily="18" charset="-127"/>
              </a:rPr>
            </a:br>
            <a:r>
              <a:rPr lang="ko-KR" altLang="en-US" sz="2000" dirty="0" smtClean="0">
                <a:solidFill>
                  <a:schemeClr val="bg1">
                    <a:lumMod val="65000"/>
                  </a:schemeClr>
                </a:solidFill>
                <a:latin typeface="Tempus Sans ITC" pitchFamily="82" charset="0"/>
                <a:ea typeface="산돌피카소 L" pitchFamily="18" charset="-127"/>
              </a:rPr>
              <a:t>하나님이 각자에게 주신 달란트 와 재능을 사용하여</a:t>
            </a:r>
            <a:r>
              <a:rPr lang="en-US" altLang="ko-KR" sz="2000" dirty="0" smtClean="0">
                <a:solidFill>
                  <a:schemeClr val="bg1">
                    <a:lumMod val="65000"/>
                  </a:schemeClr>
                </a:solidFill>
                <a:latin typeface="Tempus Sans ITC" pitchFamily="82" charset="0"/>
                <a:ea typeface="산돌피카소 L" pitchFamily="18" charset="-127"/>
              </a:rPr>
              <a:t>, </a:t>
            </a:r>
            <a:r>
              <a:rPr lang="ko-KR" altLang="en-US" sz="2000" dirty="0" smtClean="0">
                <a:solidFill>
                  <a:schemeClr val="bg1">
                    <a:lumMod val="65000"/>
                  </a:schemeClr>
                </a:solidFill>
                <a:latin typeface="Tempus Sans ITC" pitchFamily="82" charset="0"/>
                <a:ea typeface="산돌피카소 L" pitchFamily="18" charset="-127"/>
              </a:rPr>
              <a:t>우리는 헌신하고 훈련하며 하나님과 가까워 질 수 있도록 이끌 것 입니다</a:t>
            </a:r>
            <a:r>
              <a:rPr lang="en-US" altLang="ko-KR" sz="2000" dirty="0" smtClean="0">
                <a:solidFill>
                  <a:schemeClr val="bg1">
                    <a:lumMod val="65000"/>
                  </a:schemeClr>
                </a:solidFill>
                <a:latin typeface="Tempus Sans ITC" pitchFamily="82" charset="0"/>
                <a:ea typeface="산돌피카소 L" pitchFamily="18" charset="-127"/>
              </a:rPr>
              <a:t>.</a:t>
            </a:r>
            <a:endParaRPr lang="ko-KR" altLang="en-US" sz="2000" dirty="0" smtClean="0">
              <a:solidFill>
                <a:schemeClr val="bg1">
                  <a:lumMod val="65000"/>
                </a:schemeClr>
              </a:solidFill>
              <a:latin typeface="Tempus Sans ITC" pitchFamily="82" charset="0"/>
              <a:ea typeface="산돌피카소 L" pitchFamily="18" charset="-127"/>
            </a:endParaRPr>
          </a:p>
          <a:p>
            <a:pPr lvl="0">
              <a:spcBef>
                <a:spcPts val="0"/>
              </a:spcBef>
              <a:spcAft>
                <a:spcPts val="1800"/>
              </a:spcAft>
            </a:pPr>
            <a:r>
              <a:rPr lang="en-US" sz="2000" dirty="0" smtClean="0">
                <a:latin typeface="Tempus Sans ITC" pitchFamily="82" charset="0"/>
                <a:ea typeface="산돌피카소 L" pitchFamily="18" charset="-127"/>
              </a:rPr>
              <a:t>Team work, encourage, empower one another</a:t>
            </a:r>
            <a:br>
              <a:rPr lang="en-US" sz="2000" dirty="0" smtClean="0">
                <a:latin typeface="Tempus Sans ITC" pitchFamily="82" charset="0"/>
                <a:ea typeface="산돌피카소 L" pitchFamily="18" charset="-127"/>
              </a:rPr>
            </a:br>
            <a:r>
              <a:rPr lang="ko-KR" altLang="en-US" sz="2000" dirty="0" smtClean="0">
                <a:solidFill>
                  <a:schemeClr val="bg1">
                    <a:lumMod val="65000"/>
                  </a:schemeClr>
                </a:solidFill>
                <a:latin typeface="Tempus Sans ITC" pitchFamily="82" charset="0"/>
                <a:ea typeface="산돌피카소 L" pitchFamily="18" charset="-127"/>
              </a:rPr>
              <a:t>함께 일하고</a:t>
            </a:r>
            <a:r>
              <a:rPr lang="en-US" altLang="ko-KR" sz="2000" dirty="0" smtClean="0">
                <a:solidFill>
                  <a:schemeClr val="bg1">
                    <a:lumMod val="65000"/>
                  </a:schemeClr>
                </a:solidFill>
                <a:latin typeface="Tempus Sans ITC" pitchFamily="82" charset="0"/>
                <a:ea typeface="산돌피카소 L" pitchFamily="18" charset="-127"/>
              </a:rPr>
              <a:t>, </a:t>
            </a:r>
            <a:r>
              <a:rPr lang="ko-KR" altLang="en-US" sz="2000" dirty="0" smtClean="0">
                <a:solidFill>
                  <a:schemeClr val="bg1">
                    <a:lumMod val="65000"/>
                  </a:schemeClr>
                </a:solidFill>
                <a:latin typeface="Tempus Sans ITC" pitchFamily="82" charset="0"/>
                <a:ea typeface="산돌피카소 L" pitchFamily="18" charset="-127"/>
              </a:rPr>
              <a:t>격려하며</a:t>
            </a:r>
            <a:r>
              <a:rPr lang="en-US" altLang="ko-KR" sz="2000" dirty="0" smtClean="0">
                <a:solidFill>
                  <a:schemeClr val="bg1">
                    <a:lumMod val="65000"/>
                  </a:schemeClr>
                </a:solidFill>
                <a:latin typeface="Tempus Sans ITC" pitchFamily="82" charset="0"/>
                <a:ea typeface="산돌피카소 L" pitchFamily="18" charset="-127"/>
              </a:rPr>
              <a:t>, </a:t>
            </a:r>
            <a:r>
              <a:rPr lang="ko-KR" altLang="en-US" sz="2000" dirty="0" smtClean="0">
                <a:solidFill>
                  <a:schemeClr val="bg1">
                    <a:lumMod val="65000"/>
                  </a:schemeClr>
                </a:solidFill>
                <a:latin typeface="Tempus Sans ITC" pitchFamily="82" charset="0"/>
                <a:ea typeface="산돌피카소 L" pitchFamily="18" charset="-127"/>
              </a:rPr>
              <a:t>서로에게 힘을 줄 것 입니다</a:t>
            </a:r>
            <a:r>
              <a:rPr lang="en-US" altLang="ko-KR" sz="2000" dirty="0" smtClean="0">
                <a:solidFill>
                  <a:schemeClr val="bg1">
                    <a:lumMod val="65000"/>
                  </a:schemeClr>
                </a:solidFill>
                <a:latin typeface="Tempus Sans ITC" pitchFamily="82" charset="0"/>
                <a:ea typeface="산돌피카소 L" pitchFamily="18" charset="-127"/>
              </a:rPr>
              <a:t>.</a:t>
            </a:r>
            <a:endParaRPr lang="ko-KR" altLang="en-US" sz="2000" dirty="0" smtClean="0">
              <a:solidFill>
                <a:schemeClr val="bg1">
                  <a:lumMod val="65000"/>
                </a:schemeClr>
              </a:solidFill>
              <a:latin typeface="Tempus Sans ITC" pitchFamily="82" charset="0"/>
              <a:ea typeface="산돌피카소 L" pitchFamily="18" charset="-127"/>
            </a:endParaRPr>
          </a:p>
          <a:p>
            <a:pPr lvl="0">
              <a:spcBef>
                <a:spcPts val="0"/>
              </a:spcBef>
              <a:spcAft>
                <a:spcPts val="1800"/>
              </a:spcAft>
            </a:pPr>
            <a:r>
              <a:rPr lang="en-US" sz="2000" dirty="0" smtClean="0">
                <a:latin typeface="Tempus Sans ITC" pitchFamily="82" charset="0"/>
                <a:ea typeface="산돌피카소 L" pitchFamily="18" charset="-127"/>
              </a:rPr>
              <a:t>Be teachable</a:t>
            </a:r>
            <a:br>
              <a:rPr lang="en-US" sz="2000" dirty="0" smtClean="0">
                <a:latin typeface="Tempus Sans ITC" pitchFamily="82" charset="0"/>
                <a:ea typeface="산돌피카소 L" pitchFamily="18" charset="-127"/>
              </a:rPr>
            </a:br>
            <a:r>
              <a:rPr lang="ko-KR" altLang="en-US" sz="2000" dirty="0" smtClean="0">
                <a:solidFill>
                  <a:schemeClr val="bg1">
                    <a:lumMod val="65000"/>
                  </a:schemeClr>
                </a:solidFill>
                <a:latin typeface="Tempus Sans ITC" pitchFamily="82" charset="0"/>
                <a:ea typeface="산돌피카소 L" pitchFamily="18" charset="-127"/>
              </a:rPr>
              <a:t>배울 자세를 갖겠습니다</a:t>
            </a:r>
            <a:endParaRPr lang="ko-KR" altLang="en-US" sz="2000" dirty="0">
              <a:solidFill>
                <a:schemeClr val="bg1">
                  <a:lumMod val="65000"/>
                </a:schemeClr>
              </a:solidFill>
              <a:latin typeface="Tempus Sans ITC" pitchFamily="82" charset="0"/>
              <a:ea typeface="산돌피카소 L" pitchFamily="18" charset="-127"/>
            </a:endParaRPr>
          </a:p>
        </p:txBody>
      </p:sp>
      <p:pic>
        <p:nvPicPr>
          <p:cNvPr id="5122" name="Picture 2" descr="C:\Documents and Settings\Jihyung\Desktop\To1Another Files\Logos and Other Pics\HRMJ.png"/>
          <p:cNvPicPr>
            <a:picLocks noChangeAspect="1" noChangeArrowheads="1"/>
          </p:cNvPicPr>
          <p:nvPr/>
        </p:nvPicPr>
        <p:blipFill>
          <a:blip r:embed="rId2" cstate="print"/>
          <a:srcRect t="42369" b="36150"/>
          <a:stretch>
            <a:fillRect/>
          </a:stretch>
        </p:blipFill>
        <p:spPr bwMode="auto">
          <a:xfrm>
            <a:off x="228600" y="228600"/>
            <a:ext cx="5257800" cy="897228"/>
          </a:xfrm>
          <a:prstGeom prst="rect">
            <a:avLst/>
          </a:prstGeom>
          <a:noFill/>
        </p:spPr>
      </p:pic>
      <p:pic>
        <p:nvPicPr>
          <p:cNvPr id="5" name="Picture 3" descr="C:\Documents and Settings\Jihyung\Desktop\To1Another Files\Logos and Other Pics\Logo (17Feb12).png"/>
          <p:cNvPicPr>
            <a:picLocks noChangeAspect="1" noChangeArrowheads="1"/>
          </p:cNvPicPr>
          <p:nvPr/>
        </p:nvPicPr>
        <p:blipFill>
          <a:blip r:embed="rId3" cstate="print"/>
          <a:srcRect/>
          <a:stretch>
            <a:fillRect/>
          </a:stretch>
        </p:blipFill>
        <p:spPr bwMode="auto">
          <a:xfrm>
            <a:off x="4267200" y="5715000"/>
            <a:ext cx="4641850" cy="92321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905000"/>
            <a:ext cx="8686800" cy="4724400"/>
          </a:xfrm>
        </p:spPr>
        <p:txBody>
          <a:bodyPr>
            <a:noAutofit/>
          </a:bodyPr>
          <a:lstStyle/>
          <a:p>
            <a:pPr lvl="0">
              <a:spcBef>
                <a:spcPts val="0"/>
              </a:spcBef>
              <a:spcAft>
                <a:spcPts val="1800"/>
              </a:spcAft>
            </a:pPr>
            <a:r>
              <a:rPr lang="en-US" sz="2000" dirty="0" smtClean="0">
                <a:latin typeface="Tempus Sans ITC" pitchFamily="82" charset="0"/>
                <a:ea typeface="산돌피카소 L" pitchFamily="18" charset="-127"/>
              </a:rPr>
              <a:t>To be unashamed to insert Jesus into everything we do. Online, at work, at school, with family, with friends, with anyone we may meet.</a:t>
            </a:r>
            <a:br>
              <a:rPr lang="en-US" sz="2000" dirty="0" smtClean="0">
                <a:latin typeface="Tempus Sans ITC" pitchFamily="82" charset="0"/>
                <a:ea typeface="산돌피카소 L" pitchFamily="18" charset="-127"/>
              </a:rPr>
            </a:br>
            <a:r>
              <a:rPr lang="ko-KR" altLang="en-US" sz="2000" dirty="0" smtClean="0">
                <a:solidFill>
                  <a:schemeClr val="bg1">
                    <a:lumMod val="65000"/>
                  </a:schemeClr>
                </a:solidFill>
                <a:latin typeface="Tempus Sans ITC" pitchFamily="82" charset="0"/>
                <a:ea typeface="산돌피카소 L" pitchFamily="18" charset="-127"/>
              </a:rPr>
              <a:t>하나님이 우리 안에 계신 것을 부끄러워하지 맙시다</a:t>
            </a:r>
            <a:r>
              <a:rPr lang="en-US" altLang="ko-KR" sz="2000" dirty="0" smtClean="0">
                <a:solidFill>
                  <a:schemeClr val="bg1">
                    <a:lumMod val="65000"/>
                  </a:schemeClr>
                </a:solidFill>
                <a:latin typeface="Tempus Sans ITC" pitchFamily="82" charset="0"/>
                <a:ea typeface="산돌피카소 L" pitchFamily="18" charset="-127"/>
              </a:rPr>
              <a:t>. </a:t>
            </a:r>
            <a:r>
              <a:rPr lang="ko-KR" altLang="en-US" sz="2000" dirty="0" smtClean="0">
                <a:solidFill>
                  <a:schemeClr val="bg1">
                    <a:lumMod val="65000"/>
                  </a:schemeClr>
                </a:solidFill>
                <a:latin typeface="Tempus Sans ITC" pitchFamily="82" charset="0"/>
                <a:ea typeface="산돌피카소 L" pitchFamily="18" charset="-127"/>
              </a:rPr>
              <a:t>가족</a:t>
            </a:r>
            <a:r>
              <a:rPr lang="en-US" altLang="ko-KR" sz="2000" dirty="0" smtClean="0">
                <a:solidFill>
                  <a:schemeClr val="bg1">
                    <a:lumMod val="65000"/>
                  </a:schemeClr>
                </a:solidFill>
                <a:latin typeface="Tempus Sans ITC" pitchFamily="82" charset="0"/>
                <a:ea typeface="산돌피카소 L" pitchFamily="18" charset="-127"/>
              </a:rPr>
              <a:t>, </a:t>
            </a:r>
            <a:r>
              <a:rPr lang="ko-KR" altLang="en-US" sz="2000" dirty="0" smtClean="0">
                <a:solidFill>
                  <a:schemeClr val="bg1">
                    <a:lumMod val="65000"/>
                  </a:schemeClr>
                </a:solidFill>
                <a:latin typeface="Tempus Sans ITC" pitchFamily="82" charset="0"/>
                <a:ea typeface="산돌피카소 L" pitchFamily="18" charset="-127"/>
              </a:rPr>
              <a:t>친구 그리고 우리가 만나는 모든 사람들</a:t>
            </a:r>
            <a:r>
              <a:rPr lang="en-US" altLang="ko-KR" sz="2000" dirty="0" smtClean="0">
                <a:solidFill>
                  <a:schemeClr val="bg1">
                    <a:lumMod val="65000"/>
                  </a:schemeClr>
                </a:solidFill>
                <a:latin typeface="Tempus Sans ITC" pitchFamily="82" charset="0"/>
                <a:ea typeface="산돌피카소 L" pitchFamily="18" charset="-127"/>
              </a:rPr>
              <a:t>, </a:t>
            </a:r>
            <a:r>
              <a:rPr lang="ko-KR" altLang="en-US" sz="2000" dirty="0" smtClean="0">
                <a:solidFill>
                  <a:schemeClr val="bg1">
                    <a:lumMod val="65000"/>
                  </a:schemeClr>
                </a:solidFill>
                <a:latin typeface="Tempus Sans ITC" pitchFamily="82" charset="0"/>
                <a:ea typeface="산돌피카소 L" pitchFamily="18" charset="-127"/>
              </a:rPr>
              <a:t>더 나아가서 인터넷</a:t>
            </a:r>
            <a:r>
              <a:rPr lang="en-US" altLang="ko-KR" sz="2000" dirty="0" smtClean="0">
                <a:solidFill>
                  <a:schemeClr val="bg1">
                    <a:lumMod val="65000"/>
                  </a:schemeClr>
                </a:solidFill>
                <a:latin typeface="Tempus Sans ITC" pitchFamily="82" charset="0"/>
                <a:ea typeface="산돌피카소 L" pitchFamily="18" charset="-127"/>
              </a:rPr>
              <a:t>, </a:t>
            </a:r>
            <a:r>
              <a:rPr lang="ko-KR" altLang="en-US" sz="2000" dirty="0" smtClean="0">
                <a:solidFill>
                  <a:schemeClr val="bg1">
                    <a:lumMod val="65000"/>
                  </a:schemeClr>
                </a:solidFill>
                <a:latin typeface="Tempus Sans ITC" pitchFamily="82" charset="0"/>
                <a:ea typeface="산돌피카소 L" pitchFamily="18" charset="-127"/>
              </a:rPr>
              <a:t>직장에서 또 한 하나님의 사랑을 드러내며 복음을 전파하고 전도하는 삶을 살 것 입니다</a:t>
            </a:r>
            <a:r>
              <a:rPr lang="en-US" altLang="ko-KR" sz="2000" dirty="0" smtClean="0">
                <a:solidFill>
                  <a:schemeClr val="bg1">
                    <a:lumMod val="65000"/>
                  </a:schemeClr>
                </a:solidFill>
                <a:latin typeface="Tempus Sans ITC" pitchFamily="82" charset="0"/>
                <a:ea typeface="산돌피카소 L" pitchFamily="18" charset="-127"/>
              </a:rPr>
              <a:t>.</a:t>
            </a:r>
            <a:endParaRPr lang="ko-KR" altLang="en-US" sz="2000" dirty="0" smtClean="0">
              <a:solidFill>
                <a:schemeClr val="bg1">
                  <a:lumMod val="65000"/>
                </a:schemeClr>
              </a:solidFill>
              <a:latin typeface="Tempus Sans ITC" pitchFamily="82" charset="0"/>
              <a:ea typeface="산돌피카소 L" pitchFamily="18" charset="-127"/>
            </a:endParaRPr>
          </a:p>
          <a:p>
            <a:pPr lvl="0">
              <a:spcBef>
                <a:spcPts val="0"/>
              </a:spcBef>
              <a:spcAft>
                <a:spcPts val="1800"/>
              </a:spcAft>
            </a:pPr>
            <a:r>
              <a:rPr lang="en-US" sz="2000" dirty="0" smtClean="0">
                <a:latin typeface="Tempus Sans ITC" pitchFamily="82" charset="0"/>
                <a:ea typeface="산돌피카소 L" pitchFamily="18" charset="-127"/>
              </a:rPr>
              <a:t>Aim for excellence in all we do. Be respectable, be trustworthy, be exemplary disciple of Jesus so that we may win people over to Christ</a:t>
            </a:r>
            <a:br>
              <a:rPr lang="en-US" sz="2000" dirty="0" smtClean="0">
                <a:latin typeface="Tempus Sans ITC" pitchFamily="82" charset="0"/>
                <a:ea typeface="산돌피카소 L" pitchFamily="18" charset="-127"/>
              </a:rPr>
            </a:br>
            <a:r>
              <a:rPr lang="ko-KR" altLang="en-US" sz="2000" dirty="0" smtClean="0">
                <a:solidFill>
                  <a:schemeClr val="bg1">
                    <a:lumMod val="65000"/>
                  </a:schemeClr>
                </a:solidFill>
                <a:latin typeface="Tempus Sans ITC" pitchFamily="82" charset="0"/>
                <a:ea typeface="산돌피카소 L" pitchFamily="18" charset="-127"/>
              </a:rPr>
              <a:t>우리가 하는 모든 일에 최선을 다할 것 입니다</a:t>
            </a:r>
            <a:r>
              <a:rPr lang="en-US" altLang="ko-KR" sz="2000" dirty="0" smtClean="0">
                <a:solidFill>
                  <a:schemeClr val="bg1">
                    <a:lumMod val="65000"/>
                  </a:schemeClr>
                </a:solidFill>
                <a:latin typeface="Tempus Sans ITC" pitchFamily="82" charset="0"/>
                <a:ea typeface="산돌피카소 L" pitchFamily="18" charset="-127"/>
              </a:rPr>
              <a:t>. </a:t>
            </a:r>
            <a:r>
              <a:rPr lang="ko-KR" altLang="en-US" sz="2000" dirty="0" smtClean="0">
                <a:solidFill>
                  <a:schemeClr val="bg1">
                    <a:lumMod val="65000"/>
                  </a:schemeClr>
                </a:solidFill>
                <a:latin typeface="Tempus Sans ITC" pitchFamily="82" charset="0"/>
                <a:ea typeface="산돌피카소 L" pitchFamily="18" charset="-127"/>
              </a:rPr>
              <a:t>존경과 신뢰를 받을 만한</a:t>
            </a:r>
            <a:r>
              <a:rPr lang="en-US" altLang="ko-KR" sz="2000" dirty="0" smtClean="0">
                <a:solidFill>
                  <a:schemeClr val="bg1">
                    <a:lumMod val="65000"/>
                  </a:schemeClr>
                </a:solidFill>
                <a:latin typeface="Tempus Sans ITC" pitchFamily="82" charset="0"/>
                <a:ea typeface="산돌피카소 L" pitchFamily="18" charset="-127"/>
              </a:rPr>
              <a:t>, </a:t>
            </a:r>
            <a:r>
              <a:rPr lang="ko-KR" altLang="en-US" sz="2000" dirty="0" smtClean="0">
                <a:solidFill>
                  <a:schemeClr val="bg1">
                    <a:lumMod val="65000"/>
                  </a:schemeClr>
                </a:solidFill>
                <a:latin typeface="Tempus Sans ITC" pitchFamily="82" charset="0"/>
                <a:ea typeface="산돌피카소 L" pitchFamily="18" charset="-127"/>
              </a:rPr>
              <a:t>예수님의 제자의 본이 되는 삶을 살겠습니다</a:t>
            </a:r>
            <a:r>
              <a:rPr lang="en-US" altLang="ko-KR" sz="2000" dirty="0" smtClean="0">
                <a:solidFill>
                  <a:schemeClr val="bg1">
                    <a:lumMod val="65000"/>
                  </a:schemeClr>
                </a:solidFill>
                <a:latin typeface="Tempus Sans ITC" pitchFamily="82" charset="0"/>
                <a:ea typeface="산돌피카소 L" pitchFamily="18" charset="-127"/>
              </a:rPr>
              <a:t>. </a:t>
            </a:r>
            <a:r>
              <a:rPr lang="ko-KR" altLang="en-US" sz="2000" dirty="0" smtClean="0">
                <a:solidFill>
                  <a:schemeClr val="bg1">
                    <a:lumMod val="65000"/>
                  </a:schemeClr>
                </a:solidFill>
                <a:latin typeface="Tempus Sans ITC" pitchFamily="82" charset="0"/>
                <a:ea typeface="산돌피카소 L" pitchFamily="18" charset="-127"/>
              </a:rPr>
              <a:t>그 삶을 통해서 사람들의 마음을 예수님께로 이끌 것 입니다</a:t>
            </a:r>
            <a:r>
              <a:rPr lang="en-US" altLang="ko-KR" sz="2000" dirty="0" smtClean="0">
                <a:solidFill>
                  <a:schemeClr val="bg1">
                    <a:lumMod val="65000"/>
                  </a:schemeClr>
                </a:solidFill>
                <a:latin typeface="Tempus Sans ITC" pitchFamily="82" charset="0"/>
                <a:ea typeface="산돌피카소 L" pitchFamily="18" charset="-127"/>
              </a:rPr>
              <a:t>.</a:t>
            </a:r>
            <a:endParaRPr lang="ko-KR" altLang="en-US" sz="2000" dirty="0" smtClean="0">
              <a:solidFill>
                <a:schemeClr val="bg1">
                  <a:lumMod val="65000"/>
                </a:schemeClr>
              </a:solidFill>
              <a:latin typeface="Tempus Sans ITC" pitchFamily="82" charset="0"/>
              <a:ea typeface="산돌피카소 L" pitchFamily="18" charset="-127"/>
            </a:endParaRPr>
          </a:p>
          <a:p>
            <a:pPr lvl="0">
              <a:spcBef>
                <a:spcPts val="0"/>
              </a:spcBef>
              <a:spcAft>
                <a:spcPts val="1800"/>
              </a:spcAft>
            </a:pPr>
            <a:r>
              <a:rPr lang="en-US" sz="2000" dirty="0" smtClean="0">
                <a:latin typeface="Tempus Sans ITC" pitchFamily="82" charset="0"/>
                <a:ea typeface="산돌피카소 L" pitchFamily="18" charset="-127"/>
              </a:rPr>
              <a:t>Be who you are without duplicity</a:t>
            </a:r>
            <a:br>
              <a:rPr lang="en-US" sz="2000" dirty="0" smtClean="0">
                <a:latin typeface="Tempus Sans ITC" pitchFamily="82" charset="0"/>
                <a:ea typeface="산돌피카소 L" pitchFamily="18" charset="-127"/>
              </a:rPr>
            </a:br>
            <a:r>
              <a:rPr lang="ko-KR" altLang="en-US" sz="2000" dirty="0" smtClean="0">
                <a:solidFill>
                  <a:schemeClr val="bg1">
                    <a:lumMod val="65000"/>
                  </a:schemeClr>
                </a:solidFill>
                <a:latin typeface="Tempus Sans ITC" pitchFamily="82" charset="0"/>
                <a:ea typeface="산돌피카소 L" pitchFamily="18" charset="-127"/>
              </a:rPr>
              <a:t>정직하고 기만적이지 않는 삶을 살 것 입니다</a:t>
            </a:r>
            <a:r>
              <a:rPr lang="en-US" altLang="ko-KR" sz="2000" dirty="0" smtClean="0">
                <a:solidFill>
                  <a:schemeClr val="bg1">
                    <a:lumMod val="65000"/>
                  </a:schemeClr>
                </a:solidFill>
                <a:latin typeface="Tempus Sans ITC" pitchFamily="82" charset="0"/>
                <a:ea typeface="산돌피카소 L" pitchFamily="18" charset="-127"/>
              </a:rPr>
              <a:t>.</a:t>
            </a:r>
            <a:endParaRPr lang="ko-KR" altLang="en-US" sz="2000" dirty="0" smtClean="0">
              <a:solidFill>
                <a:schemeClr val="bg1">
                  <a:lumMod val="65000"/>
                </a:schemeClr>
              </a:solidFill>
              <a:latin typeface="Tempus Sans ITC" pitchFamily="82" charset="0"/>
              <a:ea typeface="산돌피카소 L" pitchFamily="18" charset="-127"/>
            </a:endParaRPr>
          </a:p>
        </p:txBody>
      </p:sp>
      <p:pic>
        <p:nvPicPr>
          <p:cNvPr id="5122" name="Picture 2" descr="C:\Documents and Settings\Jihyung\Desktop\To1Another Files\Logos and Other Pics\HRMJ.png"/>
          <p:cNvPicPr>
            <a:picLocks noChangeAspect="1" noChangeArrowheads="1"/>
          </p:cNvPicPr>
          <p:nvPr/>
        </p:nvPicPr>
        <p:blipFill>
          <a:blip r:embed="rId2" cstate="print"/>
          <a:srcRect t="64261" b="-2572"/>
          <a:stretch>
            <a:fillRect/>
          </a:stretch>
        </p:blipFill>
        <p:spPr bwMode="auto">
          <a:xfrm>
            <a:off x="304800" y="152400"/>
            <a:ext cx="5257800" cy="1600200"/>
          </a:xfrm>
          <a:prstGeom prst="rect">
            <a:avLst/>
          </a:prstGeom>
          <a:noFill/>
        </p:spPr>
      </p:pic>
      <p:pic>
        <p:nvPicPr>
          <p:cNvPr id="5" name="Picture 3" descr="C:\Documents and Settings\Jihyung\Desktop\To1Another Files\Logos and Other Pics\Logo (17Feb12).png"/>
          <p:cNvPicPr>
            <a:picLocks noChangeAspect="1" noChangeArrowheads="1"/>
          </p:cNvPicPr>
          <p:nvPr/>
        </p:nvPicPr>
        <p:blipFill>
          <a:blip r:embed="rId3" cstate="print"/>
          <a:srcRect/>
          <a:stretch>
            <a:fillRect/>
          </a:stretch>
        </p:blipFill>
        <p:spPr bwMode="auto">
          <a:xfrm>
            <a:off x="4267200" y="5715000"/>
            <a:ext cx="4641850" cy="92321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6146" name="Picture 2" descr="C:\Documents and Settings\Jihyung\Desktop\To1Another Files\Logos and Other Pics\1280x720 Wallpaper.png"/>
          <p:cNvPicPr>
            <a:picLocks noChangeAspect="1" noChangeArrowheads="1"/>
          </p:cNvPicPr>
          <p:nvPr/>
        </p:nvPicPr>
        <p:blipFill>
          <a:blip r:embed="rId2" cstate="print"/>
          <a:srcRect l="4559" r="4266"/>
          <a:stretch>
            <a:fillRect/>
          </a:stretch>
        </p:blipFill>
        <p:spPr bwMode="auto">
          <a:xfrm>
            <a:off x="0" y="0"/>
            <a:ext cx="9144000" cy="5638800"/>
          </a:xfrm>
          <a:prstGeom prst="rect">
            <a:avLst/>
          </a:prstGeom>
          <a:noFill/>
        </p:spPr>
      </p:pic>
      <p:sp>
        <p:nvSpPr>
          <p:cNvPr id="3" name="Rectangle 2"/>
          <p:cNvSpPr/>
          <p:nvPr/>
        </p:nvSpPr>
        <p:spPr>
          <a:xfrm>
            <a:off x="0" y="5288340"/>
            <a:ext cx="9144000" cy="1569660"/>
          </a:xfrm>
          <a:prstGeom prst="rect">
            <a:avLst/>
          </a:prstGeom>
        </p:spPr>
        <p:txBody>
          <a:bodyPr wrap="square">
            <a:spAutoFit/>
          </a:bodyPr>
          <a:lstStyle/>
          <a:p>
            <a:r>
              <a:rPr lang="en-US" sz="2400" dirty="0" smtClean="0"/>
              <a:t>There is a reason why our logo is on all our work.</a:t>
            </a:r>
          </a:p>
          <a:p>
            <a:r>
              <a:rPr lang="en-US" sz="2400" dirty="0" smtClean="0"/>
              <a:t>It’s so that </a:t>
            </a:r>
            <a:r>
              <a:rPr lang="en-US" sz="2400" dirty="0" err="1" smtClean="0"/>
              <a:t>whereever</a:t>
            </a:r>
            <a:r>
              <a:rPr lang="en-US" sz="2400" dirty="0" smtClean="0"/>
              <a:t> we are, whatever we are doing, we will remember what He has done (past), and continue to be led by what He is doing in our hearts now (present), and wait forward for His coming (future).</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65000"/>
                  </a:schemeClr>
                </a:solidFill>
              </a:rPr>
              <a:t>How Our Name Came To Be</a:t>
            </a:r>
            <a:endParaRPr lang="en-US" dirty="0">
              <a:solidFill>
                <a:schemeClr val="bg1">
                  <a:lumMod val="65000"/>
                </a:schemeClr>
              </a:solidFill>
            </a:endParaRPr>
          </a:p>
        </p:txBody>
      </p:sp>
      <p:sp>
        <p:nvSpPr>
          <p:cNvPr id="3" name="Content Placeholder 2"/>
          <p:cNvSpPr>
            <a:spLocks noGrp="1"/>
          </p:cNvSpPr>
          <p:nvPr>
            <p:ph idx="1"/>
          </p:nvPr>
        </p:nvSpPr>
        <p:spPr>
          <a:xfrm>
            <a:off x="457200" y="1371601"/>
            <a:ext cx="8229600" cy="4495800"/>
          </a:xfrm>
        </p:spPr>
        <p:txBody>
          <a:bodyPr anchor="ctr" anchorCtr="0">
            <a:noAutofit/>
          </a:bodyPr>
          <a:lstStyle/>
          <a:p>
            <a:pPr algn="ctr">
              <a:buNone/>
            </a:pPr>
            <a:r>
              <a:rPr lang="en-US" altLang="ko-KR" sz="6600" dirty="0" smtClean="0">
                <a:solidFill>
                  <a:srgbClr val="0070C0"/>
                </a:solidFill>
                <a:latin typeface="Tempus Sans ITC" pitchFamily="82" charset="0"/>
                <a:ea typeface="산돌피카소 L" pitchFamily="18" charset="-127"/>
              </a:rPr>
              <a:t>God, how shall we live?</a:t>
            </a:r>
          </a:p>
          <a:p>
            <a:pPr algn="ctr">
              <a:buNone/>
            </a:pPr>
            <a:endParaRPr lang="en-US" altLang="ko-KR" sz="4000" dirty="0" smtClean="0">
              <a:solidFill>
                <a:srgbClr val="0070C0"/>
              </a:solidFill>
              <a:latin typeface="산돌피카소 L" pitchFamily="18" charset="-127"/>
              <a:ea typeface="산돌피카소 L" pitchFamily="18" charset="-127"/>
            </a:endParaRPr>
          </a:p>
          <a:p>
            <a:pPr algn="ctr">
              <a:buNone/>
            </a:pPr>
            <a:r>
              <a:rPr lang="ko-KR" altLang="en-US" sz="6600" dirty="0" smtClean="0">
                <a:solidFill>
                  <a:srgbClr val="0070C0"/>
                </a:solidFill>
                <a:latin typeface="산돌피카소 L" pitchFamily="18" charset="-127"/>
                <a:ea typeface="산돌피카소 L" pitchFamily="18" charset="-127"/>
              </a:rPr>
              <a:t>하나님</a:t>
            </a:r>
            <a:r>
              <a:rPr lang="en-US" altLang="ko-KR" sz="6600" dirty="0" smtClean="0">
                <a:solidFill>
                  <a:srgbClr val="0070C0"/>
                </a:solidFill>
                <a:latin typeface="산돌피카소 L" pitchFamily="18" charset="-127"/>
                <a:ea typeface="산돌피카소 L" pitchFamily="18" charset="-127"/>
              </a:rPr>
              <a:t>, </a:t>
            </a:r>
            <a:r>
              <a:rPr lang="ko-KR" altLang="en-US" sz="6600" dirty="0" smtClean="0">
                <a:solidFill>
                  <a:srgbClr val="0070C0"/>
                </a:solidFill>
                <a:latin typeface="산돌피카소 L" pitchFamily="18" charset="-127"/>
                <a:ea typeface="산돌피카소 L" pitchFamily="18" charset="-127"/>
              </a:rPr>
              <a:t>우리가 어떻게 살아야 됩니까</a:t>
            </a:r>
            <a:r>
              <a:rPr lang="en-US" altLang="ko-KR" sz="6600" dirty="0" smtClean="0">
                <a:solidFill>
                  <a:srgbClr val="0070C0"/>
                </a:solidFill>
                <a:latin typeface="산돌피카소 L" pitchFamily="18" charset="-127"/>
                <a:ea typeface="산돌피카소 L" pitchFamily="18" charset="-127"/>
              </a:rPr>
              <a:t>?</a:t>
            </a:r>
            <a:endParaRPr lang="en-US" sz="6600" dirty="0">
              <a:solidFill>
                <a:srgbClr val="0070C0"/>
              </a:solidFill>
              <a:latin typeface="산돌피카소 L" pitchFamily="18" charset="-127"/>
              <a:ea typeface="산돌피카소 L" pitchFamily="18" charset="-127"/>
            </a:endParaRPr>
          </a:p>
        </p:txBody>
      </p:sp>
      <p:pic>
        <p:nvPicPr>
          <p:cNvPr id="4" name="Picture 3" descr="C:\Documents and Settings\Jihyung\Desktop\To1Another Files\Logos and Other Pics\Logo (17Feb12).png"/>
          <p:cNvPicPr>
            <a:picLocks noChangeAspect="1" noChangeArrowheads="1"/>
          </p:cNvPicPr>
          <p:nvPr/>
        </p:nvPicPr>
        <p:blipFill>
          <a:blip r:embed="rId2" cstate="print"/>
          <a:srcRect/>
          <a:stretch>
            <a:fillRect/>
          </a:stretch>
        </p:blipFill>
        <p:spPr bwMode="auto">
          <a:xfrm>
            <a:off x="4267200" y="5715000"/>
            <a:ext cx="4641850" cy="92321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Documents and Settings\Jihyung\Desktop\To1Another Files\Logos and Other Pics\Logo (17Feb12).png"/>
          <p:cNvPicPr>
            <a:picLocks noChangeAspect="1" noChangeArrowheads="1"/>
          </p:cNvPicPr>
          <p:nvPr/>
        </p:nvPicPr>
        <p:blipFill>
          <a:blip r:embed="rId2" cstate="print"/>
          <a:srcRect/>
          <a:stretch>
            <a:fillRect/>
          </a:stretch>
        </p:blipFill>
        <p:spPr bwMode="auto">
          <a:xfrm>
            <a:off x="4267200" y="5715000"/>
            <a:ext cx="4641850" cy="923212"/>
          </a:xfrm>
          <a:prstGeom prst="rect">
            <a:avLst/>
          </a:prstGeom>
          <a:noFill/>
        </p:spPr>
      </p:pic>
      <p:sp>
        <p:nvSpPr>
          <p:cNvPr id="8" name="Title 7"/>
          <p:cNvSpPr>
            <a:spLocks noGrp="1"/>
          </p:cNvSpPr>
          <p:nvPr>
            <p:ph type="title"/>
          </p:nvPr>
        </p:nvSpPr>
        <p:spPr/>
        <p:txBody>
          <a:bodyPr>
            <a:noAutofit/>
          </a:bodyPr>
          <a:lstStyle/>
          <a:p>
            <a:r>
              <a:rPr lang="en-US" sz="3200" dirty="0" smtClean="0">
                <a:solidFill>
                  <a:schemeClr val="bg1">
                    <a:lumMod val="50000"/>
                  </a:schemeClr>
                </a:solidFill>
              </a:rPr>
              <a:t>Who Belongs to “To One Another” Ministries?</a:t>
            </a:r>
            <a:endParaRPr lang="en-US" sz="3200" dirty="0">
              <a:solidFill>
                <a:schemeClr val="bg1">
                  <a:lumMod val="50000"/>
                </a:schemeClr>
              </a:solidFill>
            </a:endParaRPr>
          </a:p>
        </p:txBody>
      </p:sp>
      <p:sp>
        <p:nvSpPr>
          <p:cNvPr id="9" name="Content Placeholder 8"/>
          <p:cNvSpPr>
            <a:spLocks noGrp="1"/>
          </p:cNvSpPr>
          <p:nvPr>
            <p:ph idx="1"/>
          </p:nvPr>
        </p:nvSpPr>
        <p:spPr>
          <a:xfrm>
            <a:off x="304800" y="1600200"/>
            <a:ext cx="8610600" cy="5257799"/>
          </a:xfrm>
        </p:spPr>
        <p:txBody>
          <a:bodyPr>
            <a:normAutofit fontScale="77500" lnSpcReduction="20000"/>
          </a:bodyPr>
          <a:lstStyle/>
          <a:p>
            <a:pPr>
              <a:buNone/>
            </a:pPr>
            <a:r>
              <a:rPr lang="en-US" dirty="0" smtClean="0">
                <a:latin typeface="Tempus Sans ITC" pitchFamily="82" charset="0"/>
                <a:ea typeface="산돌피카소 L" pitchFamily="18" charset="-127"/>
              </a:rPr>
              <a:t>We are “</a:t>
            </a:r>
            <a:r>
              <a:rPr lang="en-US" b="1" dirty="0" smtClean="0">
                <a:solidFill>
                  <a:srgbClr val="00B0F0"/>
                </a:solidFill>
                <a:latin typeface="Tempus Sans ITC" pitchFamily="82" charset="0"/>
                <a:ea typeface="산돌피카소 L" pitchFamily="18" charset="-127"/>
              </a:rPr>
              <a:t>Young Adult”</a:t>
            </a:r>
            <a:r>
              <a:rPr lang="en-US" b="1" dirty="0" smtClean="0">
                <a:latin typeface="Tempus Sans ITC" pitchFamily="82" charset="0"/>
                <a:ea typeface="산돌피카소 L" pitchFamily="18" charset="-127"/>
              </a:rPr>
              <a:t> Ministries</a:t>
            </a:r>
          </a:p>
          <a:p>
            <a:pPr>
              <a:buFontTx/>
              <a:buChar char="-"/>
            </a:pPr>
            <a:r>
              <a:rPr lang="en-US" dirty="0" smtClean="0">
                <a:latin typeface="Tempus Sans ITC" pitchFamily="82" charset="0"/>
                <a:ea typeface="산돌피카소 L" pitchFamily="18" charset="-127"/>
              </a:rPr>
              <a:t>College, Graduates, Young Working People </a:t>
            </a:r>
            <a:r>
              <a:rPr lang="en-US" sz="2800" dirty="0" smtClean="0">
                <a:latin typeface="Tempus Sans ITC" pitchFamily="82" charset="0"/>
                <a:ea typeface="산돌피카소 L" pitchFamily="18" charset="-127"/>
              </a:rPr>
              <a:t>(Ages 18-39)</a:t>
            </a:r>
            <a:endParaRPr lang="en-US" dirty="0" smtClean="0">
              <a:latin typeface="Tempus Sans ITC" pitchFamily="82" charset="0"/>
              <a:ea typeface="산돌피카소 L" pitchFamily="18" charset="-127"/>
            </a:endParaRPr>
          </a:p>
          <a:p>
            <a:pPr>
              <a:buFontTx/>
              <a:buChar char="-"/>
            </a:pPr>
            <a:r>
              <a:rPr lang="en-US" dirty="0" smtClean="0">
                <a:latin typeface="Tempus Sans ITC" pitchFamily="82" charset="0"/>
                <a:ea typeface="산돌피카소 L" pitchFamily="18" charset="-127"/>
              </a:rPr>
              <a:t>Married and Unmarried people</a:t>
            </a:r>
          </a:p>
          <a:p>
            <a:pPr>
              <a:buFontTx/>
              <a:buChar char="-"/>
            </a:pPr>
            <a:r>
              <a:rPr lang="en-US" dirty="0" smtClean="0">
                <a:latin typeface="Tempus Sans ITC" pitchFamily="82" charset="0"/>
                <a:ea typeface="산돌피카소 L" pitchFamily="18" charset="-127"/>
              </a:rPr>
              <a:t>Unbelievers, Believers with questions, Believers that desire to help unbelievers to come to know God</a:t>
            </a:r>
          </a:p>
          <a:p>
            <a:pPr>
              <a:buFontTx/>
              <a:buChar char="-"/>
            </a:pPr>
            <a:r>
              <a:rPr lang="en-US" dirty="0" smtClean="0">
                <a:latin typeface="Tempus Sans ITC" pitchFamily="82" charset="0"/>
                <a:ea typeface="산돌피카소 L" pitchFamily="18" charset="-127"/>
              </a:rPr>
              <a:t>English, Korean, Spanish – Ratio of language use (80/20/0)</a:t>
            </a:r>
          </a:p>
          <a:p>
            <a:pPr lvl="7">
              <a:buNone/>
            </a:pPr>
            <a:endParaRPr lang="en-US" dirty="0" smtClean="0">
              <a:latin typeface="Tempus Sans ITC" pitchFamily="82" charset="0"/>
              <a:ea typeface="산돌피카소 L" pitchFamily="18" charset="-127"/>
            </a:endParaRPr>
          </a:p>
          <a:p>
            <a:pPr>
              <a:buNone/>
            </a:pPr>
            <a:r>
              <a:rPr lang="en-US" dirty="0" smtClean="0">
                <a:latin typeface="Tempus Sans ITC" pitchFamily="82" charset="0"/>
                <a:ea typeface="산돌피카소 L" pitchFamily="18" charset="-127"/>
              </a:rPr>
              <a:t>We Welcome</a:t>
            </a:r>
          </a:p>
          <a:p>
            <a:pPr>
              <a:buFontTx/>
              <a:buChar char="-"/>
            </a:pPr>
            <a:r>
              <a:rPr lang="en-US" dirty="0" smtClean="0">
                <a:latin typeface="Tempus Sans ITC" pitchFamily="82" charset="0"/>
                <a:ea typeface="산돌피카소 L" pitchFamily="18" charset="-127"/>
              </a:rPr>
              <a:t>Honesty, sharing of our lives</a:t>
            </a:r>
          </a:p>
          <a:p>
            <a:pPr>
              <a:buFontTx/>
              <a:buChar char="-"/>
            </a:pPr>
            <a:r>
              <a:rPr lang="en-US" dirty="0" smtClean="0">
                <a:latin typeface="Tempus Sans ITC" pitchFamily="82" charset="0"/>
                <a:ea typeface="산돌피카소 L" pitchFamily="18" charset="-127"/>
              </a:rPr>
              <a:t>Questions about life &amp; Bible and discussions (web/box)</a:t>
            </a:r>
          </a:p>
          <a:p>
            <a:pPr>
              <a:buFontTx/>
              <a:buChar char="-"/>
            </a:pPr>
            <a:r>
              <a:rPr lang="en-US" dirty="0" smtClean="0">
                <a:latin typeface="Tempus Sans ITC" pitchFamily="82" charset="0"/>
                <a:ea typeface="산돌피카소 L" pitchFamily="18" charset="-127"/>
              </a:rPr>
              <a:t>Prayer for One another</a:t>
            </a:r>
          </a:p>
          <a:p>
            <a:pPr lvl="7">
              <a:buNone/>
            </a:pPr>
            <a:endParaRPr lang="en-US" altLang="ko-KR" dirty="0" smtClean="0">
              <a:solidFill>
                <a:srgbClr val="FF0000"/>
              </a:solidFill>
              <a:latin typeface="Tempus Sans ITC" pitchFamily="82" charset="0"/>
              <a:ea typeface="산돌피카소 L" pitchFamily="18" charset="-127"/>
            </a:endParaRPr>
          </a:p>
          <a:p>
            <a:pPr>
              <a:buNone/>
            </a:pPr>
            <a:r>
              <a:rPr lang="ko-KR" altLang="en-US" sz="2100" dirty="0" smtClean="0">
                <a:solidFill>
                  <a:srgbClr val="FF0000"/>
                </a:solidFill>
                <a:latin typeface="Tempus Sans ITC" pitchFamily="82" charset="0"/>
                <a:ea typeface="산돌피카소 L" pitchFamily="18" charset="-127"/>
              </a:rPr>
              <a:t>청년부라고 하지 맙시다</a:t>
            </a:r>
            <a:endParaRPr lang="en-US" altLang="ko-KR" sz="2100" dirty="0" smtClean="0">
              <a:solidFill>
                <a:srgbClr val="FF0000"/>
              </a:solidFill>
              <a:latin typeface="Tempus Sans ITC" pitchFamily="82" charset="0"/>
              <a:ea typeface="산돌피카소 L" pitchFamily="18" charset="-127"/>
            </a:endParaRPr>
          </a:p>
          <a:p>
            <a:pPr>
              <a:buNone/>
            </a:pPr>
            <a:r>
              <a:rPr lang="en-US" altLang="ko-KR" sz="2100" dirty="0" smtClean="0">
                <a:solidFill>
                  <a:srgbClr val="FF0000"/>
                </a:solidFill>
                <a:latin typeface="Tempus Sans ITC" pitchFamily="82" charset="0"/>
                <a:ea typeface="산돌피카소 L" pitchFamily="18" charset="-127"/>
              </a:rPr>
              <a:t>- </a:t>
            </a:r>
            <a:r>
              <a:rPr lang="ko-KR" altLang="en-US" sz="2100" dirty="0" smtClean="0">
                <a:solidFill>
                  <a:srgbClr val="FF0000"/>
                </a:solidFill>
                <a:latin typeface="Tempus Sans ITC" pitchFamily="82" charset="0"/>
                <a:ea typeface="산돌피카소 L" pitchFamily="18" charset="-127"/>
              </a:rPr>
              <a:t>미혼자</a:t>
            </a:r>
            <a:r>
              <a:rPr lang="en-US" altLang="ko-KR" sz="2100" dirty="0" smtClean="0">
                <a:solidFill>
                  <a:srgbClr val="FF0000"/>
                </a:solidFill>
                <a:latin typeface="Tempus Sans ITC" pitchFamily="82" charset="0"/>
                <a:ea typeface="산돌피카소 L" pitchFamily="18" charset="-127"/>
              </a:rPr>
              <a:t>, </a:t>
            </a:r>
            <a:r>
              <a:rPr lang="ko-KR" altLang="en-US" sz="2100" dirty="0" smtClean="0">
                <a:solidFill>
                  <a:srgbClr val="FF0000"/>
                </a:solidFill>
                <a:latin typeface="Tempus Sans ITC" pitchFamily="82" charset="0"/>
                <a:ea typeface="산돌피카소 L" pitchFamily="18" charset="-127"/>
              </a:rPr>
              <a:t>어린사람들 </a:t>
            </a:r>
            <a:r>
              <a:rPr lang="en-US" altLang="ko-KR" sz="2100" dirty="0" smtClean="0">
                <a:solidFill>
                  <a:srgbClr val="FF0000"/>
                </a:solidFill>
                <a:latin typeface="Tempus Sans ITC" pitchFamily="82" charset="0"/>
                <a:ea typeface="산돌피카소 L" pitchFamily="18" charset="-127"/>
              </a:rPr>
              <a:t>(ages 18-25)</a:t>
            </a:r>
            <a:r>
              <a:rPr lang="ko-KR" altLang="en-US" sz="2100" dirty="0" smtClean="0">
                <a:solidFill>
                  <a:srgbClr val="FF0000"/>
                </a:solidFill>
                <a:latin typeface="Tempus Sans ITC" pitchFamily="82" charset="0"/>
                <a:ea typeface="산돌피카소 L" pitchFamily="18" charset="-127"/>
              </a:rPr>
              <a:t>로</a:t>
            </a:r>
            <a:r>
              <a:rPr lang="en-US" altLang="ko-KR" sz="2100" dirty="0" smtClean="0">
                <a:solidFill>
                  <a:srgbClr val="FF0000"/>
                </a:solidFill>
                <a:latin typeface="Tempus Sans ITC" pitchFamily="82" charset="0"/>
                <a:ea typeface="산돌피카소 L" pitchFamily="18" charset="-127"/>
              </a:rPr>
              <a:t/>
            </a:r>
            <a:br>
              <a:rPr lang="en-US" altLang="ko-KR" sz="2100" dirty="0" smtClean="0">
                <a:solidFill>
                  <a:srgbClr val="FF0000"/>
                </a:solidFill>
                <a:latin typeface="Tempus Sans ITC" pitchFamily="82" charset="0"/>
                <a:ea typeface="산돌피카소 L" pitchFamily="18" charset="-127"/>
              </a:rPr>
            </a:br>
            <a:r>
              <a:rPr lang="ko-KR" altLang="en-US" sz="2100" dirty="0" smtClean="0">
                <a:solidFill>
                  <a:srgbClr val="FF0000"/>
                </a:solidFill>
                <a:latin typeface="Tempus Sans ITC" pitchFamily="82" charset="0"/>
                <a:ea typeface="산돌피카소 L" pitchFamily="18" charset="-127"/>
              </a:rPr>
              <a:t>이해하게 됩니다</a:t>
            </a:r>
            <a:endParaRPr lang="en-US" altLang="ko-KR" sz="2100" dirty="0" smtClean="0">
              <a:solidFill>
                <a:srgbClr val="FF0000"/>
              </a:solidFill>
              <a:latin typeface="Tempus Sans ITC" pitchFamily="82" charset="0"/>
              <a:ea typeface="산돌피카소 L" pitchFamily="18" charset="-127"/>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228600"/>
            <a:ext cx="8686800" cy="4724400"/>
          </a:xfrm>
        </p:spPr>
        <p:txBody>
          <a:bodyPr>
            <a:noAutofit/>
          </a:bodyPr>
          <a:lstStyle/>
          <a:p>
            <a:pPr>
              <a:spcBef>
                <a:spcPts val="0"/>
              </a:spcBef>
              <a:spcAft>
                <a:spcPts val="1800"/>
              </a:spcAft>
              <a:buNone/>
            </a:pPr>
            <a:r>
              <a:rPr lang="en-US" sz="2800" dirty="0" smtClean="0">
                <a:latin typeface="Tempus Sans ITC" pitchFamily="82" charset="0"/>
              </a:rPr>
              <a:t>Through our gatherings, let us:</a:t>
            </a:r>
          </a:p>
          <a:p>
            <a:pPr>
              <a:spcBef>
                <a:spcPts val="0"/>
              </a:spcBef>
              <a:spcAft>
                <a:spcPts val="1800"/>
              </a:spcAft>
              <a:buNone/>
            </a:pPr>
            <a:r>
              <a:rPr lang="en-US" sz="2800" dirty="0" smtClean="0">
                <a:latin typeface="Tempus Sans ITC" pitchFamily="82" charset="0"/>
              </a:rPr>
              <a:t>1. Worship (Transcendence, come meet the God who is beyond grasp and understanding – much more powerful, all able, omnipresent, can meet our needs)</a:t>
            </a:r>
          </a:p>
          <a:p>
            <a:pPr>
              <a:spcBef>
                <a:spcPts val="0"/>
              </a:spcBef>
              <a:spcAft>
                <a:spcPts val="1800"/>
              </a:spcAft>
              <a:buNone/>
            </a:pPr>
            <a:r>
              <a:rPr lang="en-US" sz="2800" dirty="0" smtClean="0">
                <a:latin typeface="Tempus Sans ITC" pitchFamily="82" charset="0"/>
              </a:rPr>
              <a:t>2. Pray (Language of Intimacy, find significance of our lives by personally communing with our God)</a:t>
            </a:r>
          </a:p>
          <a:p>
            <a:pPr>
              <a:spcBef>
                <a:spcPts val="0"/>
              </a:spcBef>
              <a:spcAft>
                <a:spcPts val="1800"/>
              </a:spcAft>
              <a:buNone/>
            </a:pPr>
            <a:r>
              <a:rPr lang="en-US" sz="2800" dirty="0" smtClean="0">
                <a:latin typeface="Tempus Sans ITC" pitchFamily="82" charset="0"/>
              </a:rPr>
              <a:t>3. Come Together (Form a community because of God's love for us).</a:t>
            </a:r>
          </a:p>
          <a:p>
            <a:pPr>
              <a:spcBef>
                <a:spcPts val="0"/>
              </a:spcBef>
              <a:spcAft>
                <a:spcPts val="1800"/>
              </a:spcAft>
              <a:buNone/>
            </a:pPr>
            <a:r>
              <a:rPr lang="en-US" sz="2800" dirty="0" smtClean="0">
                <a:solidFill>
                  <a:srgbClr val="00B0F0"/>
                </a:solidFill>
                <a:latin typeface="Tempus Sans ITC" pitchFamily="82" charset="0"/>
              </a:rPr>
              <a:t>Afterwards, let us live our lives outside of our gatherings</a:t>
            </a:r>
          </a:p>
        </p:txBody>
      </p:sp>
      <p:pic>
        <p:nvPicPr>
          <p:cNvPr id="5" name="Picture 3" descr="C:\Documents and Settings\Jihyung\Desktop\To1Another Files\Logos and Other Pics\Logo (17Feb12).png"/>
          <p:cNvPicPr>
            <a:picLocks noChangeAspect="1" noChangeArrowheads="1"/>
          </p:cNvPicPr>
          <p:nvPr/>
        </p:nvPicPr>
        <p:blipFill>
          <a:blip r:embed="rId2" cstate="print"/>
          <a:srcRect/>
          <a:stretch>
            <a:fillRect/>
          </a:stretch>
        </p:blipFill>
        <p:spPr bwMode="auto">
          <a:xfrm>
            <a:off x="4267200" y="5715000"/>
            <a:ext cx="4641850" cy="923212"/>
          </a:xfrm>
          <a:prstGeom prst="rect">
            <a:avLst/>
          </a:prstGeom>
          <a:noFill/>
        </p:spPr>
      </p:pic>
      <p:sp>
        <p:nvSpPr>
          <p:cNvPr id="6" name="Rectangle 5"/>
          <p:cNvSpPr/>
          <p:nvPr/>
        </p:nvSpPr>
        <p:spPr>
          <a:xfrm>
            <a:off x="152400" y="5410200"/>
            <a:ext cx="4191000" cy="1138773"/>
          </a:xfrm>
          <a:prstGeom prst="rect">
            <a:avLst/>
          </a:prstGeom>
        </p:spPr>
        <p:txBody>
          <a:bodyPr wrap="square">
            <a:spAutoFit/>
          </a:bodyPr>
          <a:lstStyle/>
          <a:p>
            <a:pPr algn="ctr"/>
            <a:r>
              <a:rPr lang="en-US" sz="3200" dirty="0" smtClean="0">
                <a:latin typeface="Rage Italic" pitchFamily="66" charset="0"/>
                <a:ea typeface="산돌피카소 L" pitchFamily="18" charset="-127"/>
              </a:rPr>
              <a:t>I am because we are</a:t>
            </a:r>
          </a:p>
          <a:p>
            <a:pPr algn="ctr"/>
            <a:r>
              <a:rPr lang="ko-KR" altLang="en-US" dirty="0" smtClean="0">
                <a:solidFill>
                  <a:schemeClr val="bg1">
                    <a:lumMod val="65000"/>
                  </a:schemeClr>
                </a:solidFill>
                <a:latin typeface="Rage Italic" pitchFamily="66" charset="0"/>
                <a:ea typeface="산돌피카소 L" pitchFamily="18" charset="-127"/>
              </a:rPr>
              <a:t>우리이기 때문에 내가 존재 한다</a:t>
            </a:r>
            <a:r>
              <a:rPr lang="en-US" dirty="0" smtClean="0">
                <a:solidFill>
                  <a:schemeClr val="bg1">
                    <a:lumMod val="65000"/>
                  </a:schemeClr>
                </a:solidFill>
                <a:latin typeface="Rage Italic" pitchFamily="66" charset="0"/>
                <a:ea typeface="산돌피카소 L" pitchFamily="18" charset="-127"/>
              </a:rPr>
              <a:t/>
            </a:r>
            <a:br>
              <a:rPr lang="en-US" dirty="0" smtClean="0">
                <a:solidFill>
                  <a:schemeClr val="bg1">
                    <a:lumMod val="65000"/>
                  </a:schemeClr>
                </a:solidFill>
                <a:latin typeface="Rage Italic" pitchFamily="66" charset="0"/>
                <a:ea typeface="산돌피카소 L" pitchFamily="18" charset="-127"/>
              </a:rPr>
            </a:br>
            <a:r>
              <a:rPr lang="en-US" dirty="0" err="1" smtClean="0">
                <a:solidFill>
                  <a:schemeClr val="bg1">
                    <a:lumMod val="65000"/>
                  </a:schemeClr>
                </a:solidFill>
                <a:latin typeface="Rage Italic" pitchFamily="66" charset="0"/>
                <a:ea typeface="산돌피카소 L" pitchFamily="18" charset="-127"/>
              </a:rPr>
              <a:t>yo</a:t>
            </a:r>
            <a:r>
              <a:rPr lang="en-US" dirty="0" smtClean="0">
                <a:solidFill>
                  <a:schemeClr val="bg1">
                    <a:lumMod val="65000"/>
                  </a:schemeClr>
                </a:solidFill>
                <a:latin typeface="Rage Italic" pitchFamily="66" charset="0"/>
                <a:ea typeface="산돌피카소 L" pitchFamily="18" charset="-127"/>
              </a:rPr>
              <a:t> soy </a:t>
            </a:r>
            <a:r>
              <a:rPr lang="en-US" dirty="0" err="1" smtClean="0">
                <a:solidFill>
                  <a:schemeClr val="bg1">
                    <a:lumMod val="65000"/>
                  </a:schemeClr>
                </a:solidFill>
                <a:latin typeface="Rage Italic" pitchFamily="66" charset="0"/>
                <a:ea typeface="산돌피카소 L" pitchFamily="18" charset="-127"/>
              </a:rPr>
              <a:t>porque</a:t>
            </a:r>
            <a:r>
              <a:rPr lang="en-US" dirty="0" smtClean="0">
                <a:solidFill>
                  <a:schemeClr val="bg1">
                    <a:lumMod val="65000"/>
                  </a:schemeClr>
                </a:solidFill>
                <a:latin typeface="Rage Italic" pitchFamily="66" charset="0"/>
                <a:ea typeface="산돌피카소 L" pitchFamily="18" charset="-127"/>
              </a:rPr>
              <a:t> </a:t>
            </a:r>
            <a:r>
              <a:rPr lang="en-US" dirty="0" err="1" smtClean="0">
                <a:solidFill>
                  <a:schemeClr val="bg1">
                    <a:lumMod val="65000"/>
                  </a:schemeClr>
                </a:solidFill>
                <a:latin typeface="Rage Italic" pitchFamily="66" charset="0"/>
                <a:ea typeface="산돌피카소 L" pitchFamily="18" charset="-127"/>
              </a:rPr>
              <a:t>nosotros</a:t>
            </a:r>
            <a:r>
              <a:rPr lang="en-US" dirty="0" smtClean="0">
                <a:solidFill>
                  <a:schemeClr val="bg1">
                    <a:lumMod val="65000"/>
                  </a:schemeClr>
                </a:solidFill>
                <a:latin typeface="Rage Italic" pitchFamily="66" charset="0"/>
                <a:ea typeface="산돌피카소 L" pitchFamily="18" charset="-127"/>
              </a:rPr>
              <a:t> </a:t>
            </a:r>
            <a:r>
              <a:rPr lang="en-US" dirty="0" err="1" smtClean="0">
                <a:solidFill>
                  <a:schemeClr val="bg1">
                    <a:lumMod val="65000"/>
                  </a:schemeClr>
                </a:solidFill>
                <a:latin typeface="Rage Italic" pitchFamily="66" charset="0"/>
                <a:ea typeface="산돌피카소 L" pitchFamily="18" charset="-127"/>
              </a:rPr>
              <a:t>somos</a:t>
            </a:r>
            <a:endParaRPr lang="en-US" dirty="0">
              <a:solidFill>
                <a:schemeClr val="bg1">
                  <a:lumMod val="65000"/>
                </a:schemeClr>
              </a:solidFill>
              <a:latin typeface="Rage Italic" pitchFamily="66" charset="0"/>
              <a:ea typeface="산돌피카소 L" pitchFamily="18" charset="-127"/>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8000" dirty="0" smtClean="0">
                <a:solidFill>
                  <a:srgbClr val="00B0F0"/>
                </a:solidFill>
                <a:latin typeface="Tempus Sans ITC" pitchFamily="82" charset="0"/>
              </a:rPr>
              <a:t>Any Questions?</a:t>
            </a:r>
            <a:endParaRPr lang="en-US" sz="8000" dirty="0">
              <a:solidFill>
                <a:srgbClr val="00B0F0"/>
              </a:solidFill>
              <a:latin typeface="Tempus Sans ITC" pitchFamily="8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Jihyung\Desktop\To1Another Files\Logos and Other Pics\1280x720 Wallpaper.png"/>
          <p:cNvPicPr>
            <a:picLocks noChangeAspect="1" noChangeArrowheads="1"/>
          </p:cNvPicPr>
          <p:nvPr/>
        </p:nvPicPr>
        <p:blipFill>
          <a:blip r:embed="rId2" cstate="print"/>
          <a:srcRect l="4559" r="4266"/>
          <a:stretch>
            <a:fillRect/>
          </a:stretch>
        </p:blipFill>
        <p:spPr bwMode="auto">
          <a:xfrm>
            <a:off x="0" y="533400"/>
            <a:ext cx="9144000" cy="5638800"/>
          </a:xfrm>
          <a:prstGeom prst="rect">
            <a:avLst/>
          </a:prstGeom>
          <a:noFill/>
        </p:spPr>
      </p:pic>
      <p:sp>
        <p:nvSpPr>
          <p:cNvPr id="4" name="TextBox 3"/>
          <p:cNvSpPr txBox="1"/>
          <p:nvPr/>
        </p:nvSpPr>
        <p:spPr>
          <a:xfrm>
            <a:off x="152400" y="152400"/>
            <a:ext cx="8770350" cy="369332"/>
          </a:xfrm>
          <a:prstGeom prst="rect">
            <a:avLst/>
          </a:prstGeom>
          <a:noFill/>
        </p:spPr>
        <p:txBody>
          <a:bodyPr wrap="none" rtlCol="0">
            <a:spAutoFit/>
          </a:bodyPr>
          <a:lstStyle/>
          <a:p>
            <a:r>
              <a:rPr lang="en-US" dirty="0" smtClean="0">
                <a:latin typeface="Tempus Sans ITC" pitchFamily="82" charset="0"/>
              </a:rPr>
              <a:t>Communion - It’s about what Jesus has done, that brought us forgiveness and belonging</a:t>
            </a:r>
            <a:endParaRPr lang="en-US" dirty="0">
              <a:latin typeface="Tempus Sans ITC" pitchFamily="82" charset="0"/>
            </a:endParaRPr>
          </a:p>
        </p:txBody>
      </p:sp>
      <p:sp>
        <p:nvSpPr>
          <p:cNvPr id="5" name="TextBox 4"/>
          <p:cNvSpPr txBox="1"/>
          <p:nvPr/>
        </p:nvSpPr>
        <p:spPr>
          <a:xfrm>
            <a:off x="0" y="5943600"/>
            <a:ext cx="9144000" cy="892552"/>
          </a:xfrm>
          <a:prstGeom prst="rect">
            <a:avLst/>
          </a:prstGeom>
          <a:noFill/>
        </p:spPr>
        <p:txBody>
          <a:bodyPr wrap="square" rtlCol="0">
            <a:spAutoFit/>
          </a:bodyPr>
          <a:lstStyle/>
          <a:p>
            <a:pPr algn="ctr"/>
            <a:r>
              <a:rPr lang="en-US" sz="3200" b="1" dirty="0" smtClean="0">
                <a:solidFill>
                  <a:srgbClr val="00B0F0"/>
                </a:solidFill>
                <a:latin typeface="Tempus Sans ITC" pitchFamily="82" charset="0"/>
                <a:ea typeface="Verdana" pitchFamily="34" charset="0"/>
                <a:cs typeface="Verdana" pitchFamily="34" charset="0"/>
              </a:rPr>
              <a:t>We are now one in Christ,</a:t>
            </a:r>
            <a:endParaRPr lang="en-US" sz="2000" b="1" dirty="0" smtClean="0">
              <a:solidFill>
                <a:srgbClr val="00B0F0"/>
              </a:solidFill>
              <a:latin typeface="Tempus Sans ITC" pitchFamily="82" charset="0"/>
              <a:ea typeface="Verdana" pitchFamily="34" charset="0"/>
              <a:cs typeface="Verdana" pitchFamily="34" charset="0"/>
            </a:endParaRPr>
          </a:p>
          <a:p>
            <a:pPr algn="ctr"/>
            <a:r>
              <a:rPr lang="en-US" sz="2000" dirty="0" smtClean="0">
                <a:solidFill>
                  <a:srgbClr val="00B0F0"/>
                </a:solidFill>
                <a:latin typeface="Tempus Sans ITC" pitchFamily="82" charset="0"/>
                <a:ea typeface="Verdana" pitchFamily="34" charset="0"/>
                <a:cs typeface="Verdana" pitchFamily="34" charset="0"/>
              </a:rPr>
              <a:t>because of God’s love for us</a:t>
            </a:r>
            <a:endParaRPr lang="en-US" sz="3200" dirty="0">
              <a:solidFill>
                <a:srgbClr val="00B0F0"/>
              </a:solidFill>
              <a:latin typeface="Tempus Sans ITC" pitchFamily="82"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pPr>
              <a:buNone/>
            </a:pPr>
            <a:r>
              <a:rPr lang="en-US" dirty="0" err="1" smtClean="0"/>
              <a:t>LiNK</a:t>
            </a:r>
            <a:r>
              <a:rPr lang="en-US" dirty="0" smtClean="0"/>
              <a:t> – Liberation for North Korea this Thursday.</a:t>
            </a:r>
          </a:p>
          <a:p>
            <a:pPr algn="ctr">
              <a:buNone/>
            </a:pPr>
            <a:r>
              <a:rPr lang="en-US" sz="8000" dirty="0" smtClean="0">
                <a:solidFill>
                  <a:srgbClr val="00B050"/>
                </a:solidFill>
              </a:rPr>
              <a:t>DO NOT MISS IT!</a:t>
            </a:r>
          </a:p>
          <a:p>
            <a:pPr>
              <a:buNone/>
            </a:pPr>
            <a:endParaRPr lang="en-US" sz="2800" dirty="0" smtClean="0">
              <a:solidFill>
                <a:srgbClr val="00B050"/>
              </a:solidFill>
            </a:endParaRPr>
          </a:p>
          <a:p>
            <a:pPr>
              <a:buNone/>
            </a:pPr>
            <a:endParaRPr lang="en-US" dirty="0" smtClean="0"/>
          </a:p>
          <a:p>
            <a:pPr>
              <a:buNone/>
            </a:pPr>
            <a:r>
              <a:rPr lang="en-US" dirty="0" smtClean="0"/>
              <a:t>No other activities planned at the moment. Anything we should do?</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228600"/>
            <a:ext cx="8686800" cy="4724400"/>
          </a:xfrm>
        </p:spPr>
        <p:txBody>
          <a:bodyPr>
            <a:noAutofit/>
          </a:bodyPr>
          <a:lstStyle/>
          <a:p>
            <a:pPr>
              <a:spcBef>
                <a:spcPts val="0"/>
              </a:spcBef>
              <a:spcAft>
                <a:spcPts val="1800"/>
              </a:spcAft>
              <a:buNone/>
            </a:pPr>
            <a:r>
              <a:rPr lang="en-US" sz="2800" dirty="0" smtClean="0">
                <a:solidFill>
                  <a:srgbClr val="00B0F0"/>
                </a:solidFill>
                <a:latin typeface="Tempus Sans ITC" pitchFamily="82" charset="0"/>
              </a:rPr>
              <a:t>Now</a:t>
            </a:r>
            <a:r>
              <a:rPr lang="en-US" sz="2800" dirty="0" smtClean="0">
                <a:solidFill>
                  <a:srgbClr val="00B0F0"/>
                </a:solidFill>
                <a:latin typeface="Tempus Sans ITC" pitchFamily="82" charset="0"/>
              </a:rPr>
              <a:t>, this is your ministry –</a:t>
            </a:r>
          </a:p>
          <a:p>
            <a:pPr>
              <a:spcBef>
                <a:spcPts val="0"/>
              </a:spcBef>
              <a:spcAft>
                <a:spcPts val="1800"/>
              </a:spcAft>
              <a:buFontTx/>
              <a:buChar char="-"/>
            </a:pPr>
            <a:r>
              <a:rPr lang="en-US" sz="2800" dirty="0" smtClean="0">
                <a:latin typeface="Tempus Sans ITC" pitchFamily="82" charset="0"/>
              </a:rPr>
              <a:t>How shall we develop it?</a:t>
            </a:r>
          </a:p>
          <a:p>
            <a:pPr>
              <a:spcBef>
                <a:spcPts val="0"/>
              </a:spcBef>
              <a:spcAft>
                <a:spcPts val="1800"/>
              </a:spcAft>
              <a:buFontTx/>
              <a:buChar char="-"/>
            </a:pPr>
            <a:r>
              <a:rPr lang="en-US" sz="2800" dirty="0" smtClean="0">
                <a:latin typeface="Tempus Sans ITC" pitchFamily="82" charset="0"/>
              </a:rPr>
              <a:t>Is what we are doing good? Beneficial to you</a:t>
            </a:r>
            <a:r>
              <a:rPr lang="en-US" sz="2800" dirty="0" smtClean="0">
                <a:latin typeface="Tempus Sans ITC" pitchFamily="82" charset="0"/>
              </a:rPr>
              <a:t>? What can we do to meet the needs of our peers?</a:t>
            </a:r>
            <a:endParaRPr lang="en-US" sz="2800" dirty="0" smtClean="0">
              <a:latin typeface="Tempus Sans ITC" pitchFamily="82" charset="0"/>
            </a:endParaRPr>
          </a:p>
          <a:p>
            <a:pPr>
              <a:spcBef>
                <a:spcPts val="0"/>
              </a:spcBef>
              <a:spcAft>
                <a:spcPts val="1800"/>
              </a:spcAft>
              <a:buFontTx/>
              <a:buChar char="-"/>
            </a:pPr>
            <a:r>
              <a:rPr lang="en-US" sz="2800" dirty="0" smtClean="0">
                <a:latin typeface="Tempus Sans ITC" pitchFamily="82" charset="0"/>
              </a:rPr>
              <a:t>How often shall we meet?</a:t>
            </a:r>
          </a:p>
          <a:p>
            <a:pPr>
              <a:spcBef>
                <a:spcPts val="0"/>
              </a:spcBef>
              <a:spcAft>
                <a:spcPts val="1800"/>
              </a:spcAft>
              <a:buFontTx/>
              <a:buChar char="-"/>
            </a:pPr>
            <a:r>
              <a:rPr lang="en-US" sz="2800" dirty="0" smtClean="0">
                <a:latin typeface="Tempus Sans ITC" pitchFamily="82" charset="0"/>
              </a:rPr>
              <a:t>When we meet, what are you looking for? </a:t>
            </a:r>
          </a:p>
        </p:txBody>
      </p:sp>
      <p:pic>
        <p:nvPicPr>
          <p:cNvPr id="5" name="Picture 3" descr="C:\Documents and Settings\Jihyung\Desktop\To1Another Files\Logos and Other Pics\Logo (17Feb12).png"/>
          <p:cNvPicPr>
            <a:picLocks noChangeAspect="1" noChangeArrowheads="1"/>
          </p:cNvPicPr>
          <p:nvPr/>
        </p:nvPicPr>
        <p:blipFill>
          <a:blip r:embed="rId2" cstate="print"/>
          <a:srcRect/>
          <a:stretch>
            <a:fillRect/>
          </a:stretch>
        </p:blipFill>
        <p:spPr bwMode="auto">
          <a:xfrm>
            <a:off x="4267200" y="5715000"/>
            <a:ext cx="4641850" cy="92321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43000" y="2400300"/>
            <a:ext cx="2076450" cy="1866900"/>
          </a:xfrm>
          <a:prstGeom prst="rect">
            <a:avLst/>
          </a:prstGeom>
          <a:noFill/>
          <a:ln w="9525">
            <a:noFill/>
            <a:miter lim="800000"/>
            <a:headEnd/>
            <a:tailEnd/>
          </a:ln>
          <a:effectLst/>
        </p:spPr>
      </p:pic>
      <p:sp>
        <p:nvSpPr>
          <p:cNvPr id="7" name="Content Placeholder 6"/>
          <p:cNvSpPr>
            <a:spLocks noGrp="1"/>
          </p:cNvSpPr>
          <p:nvPr>
            <p:ph idx="1"/>
          </p:nvPr>
        </p:nvSpPr>
        <p:spPr>
          <a:xfrm>
            <a:off x="4267200" y="1371600"/>
            <a:ext cx="4419600" cy="5167313"/>
          </a:xfrm>
        </p:spPr>
        <p:txBody>
          <a:bodyPr>
            <a:normAutofit/>
          </a:bodyPr>
          <a:lstStyle/>
          <a:p>
            <a:pPr lvl="0"/>
            <a:r>
              <a:rPr lang="en-US" sz="2800" dirty="0" smtClean="0"/>
              <a:t>It begins with the heart that brightly shines -- this is the love that God has for us</a:t>
            </a:r>
          </a:p>
        </p:txBody>
      </p:sp>
      <p:sp>
        <p:nvSpPr>
          <p:cNvPr id="8" name="Title 7"/>
          <p:cNvSpPr>
            <a:spLocks noGrp="1"/>
          </p:cNvSpPr>
          <p:nvPr>
            <p:ph type="title"/>
          </p:nvPr>
        </p:nvSpPr>
        <p:spPr/>
        <p:txBody>
          <a:bodyPr/>
          <a:lstStyle/>
          <a:p>
            <a:r>
              <a:rPr lang="en-US" dirty="0" smtClean="0">
                <a:solidFill>
                  <a:srgbClr val="0070C0"/>
                </a:solidFill>
              </a:rPr>
              <a:t>It Begins with God (H)</a:t>
            </a:r>
            <a:endParaRPr lang="en-US" dirty="0">
              <a:solidFill>
                <a:srgbClr val="0070C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Jihyung\Desktop\To1Another Files\Logos and Other Pics\1280x720 Wallpaper.png"/>
          <p:cNvPicPr>
            <a:picLocks noChangeAspect="1" noChangeArrowheads="1"/>
          </p:cNvPicPr>
          <p:nvPr/>
        </p:nvPicPr>
        <p:blipFill>
          <a:blip r:embed="rId2" cstate="print"/>
          <a:srcRect l="4559" r="4266"/>
          <a:stretch>
            <a:fillRect/>
          </a:stretch>
        </p:blipFill>
        <p:spPr bwMode="auto">
          <a:xfrm>
            <a:off x="0" y="533400"/>
            <a:ext cx="9144000" cy="5638800"/>
          </a:xfrm>
          <a:prstGeom prst="rect">
            <a:avLst/>
          </a:prstGeom>
          <a:noFill/>
        </p:spPr>
      </p:pic>
      <p:sp>
        <p:nvSpPr>
          <p:cNvPr id="4" name="TextBox 3"/>
          <p:cNvSpPr txBox="1"/>
          <p:nvPr/>
        </p:nvSpPr>
        <p:spPr>
          <a:xfrm>
            <a:off x="152400" y="152400"/>
            <a:ext cx="8686800" cy="369332"/>
          </a:xfrm>
          <a:prstGeom prst="rect">
            <a:avLst/>
          </a:prstGeom>
          <a:noFill/>
        </p:spPr>
        <p:txBody>
          <a:bodyPr wrap="square" rtlCol="0">
            <a:spAutoFit/>
          </a:bodyPr>
          <a:lstStyle/>
          <a:p>
            <a:pPr algn="ctr"/>
            <a:r>
              <a:rPr lang="en-US" dirty="0" smtClean="0">
                <a:latin typeface="Tempus Sans ITC" pitchFamily="82" charset="0"/>
              </a:rPr>
              <a:t>It’s </a:t>
            </a:r>
            <a:r>
              <a:rPr lang="en-US" dirty="0" smtClean="0">
                <a:latin typeface="Tempus Sans ITC" pitchFamily="82" charset="0"/>
              </a:rPr>
              <a:t>about what Jesus has done, that brought us forgiveness and belonging</a:t>
            </a:r>
            <a:endParaRPr lang="en-US" dirty="0">
              <a:latin typeface="Tempus Sans ITC" pitchFamily="82" charset="0"/>
            </a:endParaRPr>
          </a:p>
        </p:txBody>
      </p:sp>
      <p:sp>
        <p:nvSpPr>
          <p:cNvPr id="5" name="TextBox 4"/>
          <p:cNvSpPr txBox="1"/>
          <p:nvPr/>
        </p:nvSpPr>
        <p:spPr>
          <a:xfrm>
            <a:off x="0" y="5943600"/>
            <a:ext cx="9144000" cy="892552"/>
          </a:xfrm>
          <a:prstGeom prst="rect">
            <a:avLst/>
          </a:prstGeom>
          <a:noFill/>
        </p:spPr>
        <p:txBody>
          <a:bodyPr wrap="square" rtlCol="0">
            <a:spAutoFit/>
          </a:bodyPr>
          <a:lstStyle/>
          <a:p>
            <a:pPr algn="ctr"/>
            <a:r>
              <a:rPr lang="en-US" sz="3200" b="1" dirty="0" smtClean="0">
                <a:solidFill>
                  <a:srgbClr val="00B0F0"/>
                </a:solidFill>
                <a:latin typeface="Tempus Sans ITC" pitchFamily="82" charset="0"/>
                <a:ea typeface="Verdana" pitchFamily="34" charset="0"/>
                <a:cs typeface="Verdana" pitchFamily="34" charset="0"/>
              </a:rPr>
              <a:t>We are now one in Christ,</a:t>
            </a:r>
            <a:endParaRPr lang="en-US" sz="2000" b="1" dirty="0" smtClean="0">
              <a:solidFill>
                <a:srgbClr val="00B0F0"/>
              </a:solidFill>
              <a:latin typeface="Tempus Sans ITC" pitchFamily="82" charset="0"/>
              <a:ea typeface="Verdana" pitchFamily="34" charset="0"/>
              <a:cs typeface="Verdana" pitchFamily="34" charset="0"/>
            </a:endParaRPr>
          </a:p>
          <a:p>
            <a:pPr algn="ctr"/>
            <a:r>
              <a:rPr lang="en-US" sz="2000" dirty="0" smtClean="0">
                <a:solidFill>
                  <a:srgbClr val="00B0F0"/>
                </a:solidFill>
                <a:latin typeface="Tempus Sans ITC" pitchFamily="82" charset="0"/>
                <a:ea typeface="Verdana" pitchFamily="34" charset="0"/>
                <a:cs typeface="Verdana" pitchFamily="34" charset="0"/>
              </a:rPr>
              <a:t>because of God’s love for us</a:t>
            </a:r>
            <a:endParaRPr lang="en-US" sz="3200" dirty="0">
              <a:solidFill>
                <a:srgbClr val="00B0F0"/>
              </a:solidFill>
              <a:latin typeface="Tempus Sans ITC" pitchFamily="82"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lum/>
          </a:blip>
          <a:srcRect/>
          <a:stretch>
            <a:fillRect/>
          </a:stretch>
        </p:blipFill>
        <p:spPr bwMode="auto">
          <a:xfrm>
            <a:off x="304800" y="1400175"/>
            <a:ext cx="3819525" cy="53054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685800" y="721888"/>
            <a:ext cx="3009900" cy="1819275"/>
          </a:xfrm>
          <a:prstGeom prst="rect">
            <a:avLst/>
          </a:prstGeom>
          <a:noFill/>
          <a:ln w="9525">
            <a:noFill/>
            <a:miter lim="800000"/>
            <a:headEnd/>
            <a:tailEnd/>
          </a:ln>
          <a:effectLst/>
        </p:spPr>
      </p:pic>
      <p:sp>
        <p:nvSpPr>
          <p:cNvPr id="7" name="Content Placeholder 6"/>
          <p:cNvSpPr>
            <a:spLocks noGrp="1"/>
          </p:cNvSpPr>
          <p:nvPr>
            <p:ph idx="1"/>
          </p:nvPr>
        </p:nvSpPr>
        <p:spPr>
          <a:xfrm>
            <a:off x="4267200" y="1219200"/>
            <a:ext cx="4648200" cy="5638800"/>
          </a:xfrm>
        </p:spPr>
        <p:txBody>
          <a:bodyPr>
            <a:noAutofit/>
          </a:bodyPr>
          <a:lstStyle/>
          <a:p>
            <a:pPr lvl="0"/>
            <a:r>
              <a:rPr lang="en-US" sz="2800" dirty="0" smtClean="0"/>
              <a:t>The cross and thorns -- Because He loves us, he takes on the crown of thorns and hangs on the cross for our shame, our sins, and our infirmities</a:t>
            </a:r>
          </a:p>
          <a:p>
            <a:r>
              <a:rPr lang="en-US" sz="2800" dirty="0" smtClean="0"/>
              <a:t>The cross illuminates -- this is the power of the cross -- it has now brought us salvation and freedom -- a pathway to God</a:t>
            </a:r>
          </a:p>
        </p:txBody>
      </p:sp>
      <p:sp>
        <p:nvSpPr>
          <p:cNvPr id="8" name="Title 7"/>
          <p:cNvSpPr>
            <a:spLocks noGrp="1"/>
          </p:cNvSpPr>
          <p:nvPr>
            <p:ph type="title"/>
          </p:nvPr>
        </p:nvSpPr>
        <p:spPr>
          <a:xfrm>
            <a:off x="381000" y="228600"/>
            <a:ext cx="8382000" cy="457200"/>
          </a:xfrm>
        </p:spPr>
        <p:txBody>
          <a:bodyPr>
            <a:normAutofit/>
          </a:bodyPr>
          <a:lstStyle/>
          <a:p>
            <a:pPr algn="r"/>
            <a:r>
              <a:rPr lang="en-US" dirty="0" smtClean="0">
                <a:solidFill>
                  <a:srgbClr val="0070C0"/>
                </a:solidFill>
              </a:rPr>
              <a:t>It is Because of What</a:t>
            </a:r>
            <a:r>
              <a:rPr lang="en-US" baseline="0" dirty="0" smtClean="0">
                <a:solidFill>
                  <a:srgbClr val="0070C0"/>
                </a:solidFill>
              </a:rPr>
              <a:t> He Has Done. We Are Now Forgiven and Accepted. (H)</a:t>
            </a:r>
            <a:endParaRPr lang="en-US" dirty="0">
              <a:solidFill>
                <a:srgbClr val="0070C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304800" y="1400175"/>
            <a:ext cx="3819525" cy="5305425"/>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cstate="print">
            <a:lum bright="65000"/>
          </a:blip>
          <a:srcRect/>
          <a:stretch>
            <a:fillRect/>
          </a:stretch>
        </p:blipFill>
        <p:spPr bwMode="auto">
          <a:xfrm>
            <a:off x="180975" y="1387051"/>
            <a:ext cx="4057650" cy="5229225"/>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a:stretch>
            <a:fillRect/>
          </a:stretch>
        </p:blipFill>
        <p:spPr bwMode="auto">
          <a:xfrm>
            <a:off x="1143000" y="2398288"/>
            <a:ext cx="2076450" cy="18669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685800" y="721888"/>
            <a:ext cx="3009900" cy="1819275"/>
          </a:xfrm>
          <a:prstGeom prst="rect">
            <a:avLst/>
          </a:prstGeom>
          <a:noFill/>
          <a:ln w="9525">
            <a:noFill/>
            <a:miter lim="800000"/>
            <a:headEnd/>
            <a:tailEnd/>
          </a:ln>
          <a:effectLst/>
        </p:spPr>
      </p:pic>
      <p:sp>
        <p:nvSpPr>
          <p:cNvPr id="7" name="Content Placeholder 6"/>
          <p:cNvSpPr>
            <a:spLocks noGrp="1"/>
          </p:cNvSpPr>
          <p:nvPr>
            <p:ph idx="1"/>
          </p:nvPr>
        </p:nvSpPr>
        <p:spPr>
          <a:xfrm>
            <a:off x="4267200" y="990600"/>
            <a:ext cx="4648200" cy="5700713"/>
          </a:xfrm>
        </p:spPr>
        <p:txBody>
          <a:bodyPr>
            <a:normAutofit/>
          </a:bodyPr>
          <a:lstStyle/>
          <a:p>
            <a:pPr lvl="0"/>
            <a:r>
              <a:rPr lang="en-US" sz="2800" dirty="0" smtClean="0"/>
              <a:t>The heart says "to one another" and the arrows go out -- because of God’s wonderful gift of love, we ought to now be "to one another" instead of being inwardly seeking our selfish pursuits.</a:t>
            </a:r>
          </a:p>
        </p:txBody>
      </p:sp>
      <p:sp>
        <p:nvSpPr>
          <p:cNvPr id="9" name="TextBox 8"/>
          <p:cNvSpPr txBox="1"/>
          <p:nvPr/>
        </p:nvSpPr>
        <p:spPr>
          <a:xfrm>
            <a:off x="1752600" y="2855488"/>
            <a:ext cx="849913" cy="646331"/>
          </a:xfrm>
          <a:prstGeom prst="rect">
            <a:avLst/>
          </a:prstGeom>
          <a:noFill/>
        </p:spPr>
        <p:txBody>
          <a:bodyPr wrap="none" rtlCol="0">
            <a:spAutoFit/>
          </a:bodyPr>
          <a:lstStyle/>
          <a:p>
            <a:pPr algn="ctr"/>
            <a:r>
              <a:rPr lang="en-US" dirty="0" smtClean="0">
                <a:solidFill>
                  <a:srgbClr val="0070C0"/>
                </a:solidFill>
                <a:latin typeface="Rage Italic" pitchFamily="66" charset="0"/>
              </a:rPr>
              <a:t>To One</a:t>
            </a:r>
          </a:p>
          <a:p>
            <a:pPr algn="ctr"/>
            <a:r>
              <a:rPr lang="en-US" dirty="0" smtClean="0">
                <a:solidFill>
                  <a:srgbClr val="0070C0"/>
                </a:solidFill>
                <a:latin typeface="Rage Italic" pitchFamily="66" charset="0"/>
              </a:rPr>
              <a:t>Another</a:t>
            </a:r>
            <a:endParaRPr lang="en-US" dirty="0">
              <a:solidFill>
                <a:srgbClr val="0070C0"/>
              </a:solidFill>
              <a:latin typeface="Rage Italic" pitchFamily="66" charset="0"/>
            </a:endParaRPr>
          </a:p>
        </p:txBody>
      </p:sp>
      <p:sp>
        <p:nvSpPr>
          <p:cNvPr id="8" name="Title 7"/>
          <p:cNvSpPr>
            <a:spLocks noGrp="1"/>
          </p:cNvSpPr>
          <p:nvPr>
            <p:ph type="title"/>
          </p:nvPr>
        </p:nvSpPr>
        <p:spPr>
          <a:xfrm>
            <a:off x="304800" y="273050"/>
            <a:ext cx="8458200" cy="336550"/>
          </a:xfrm>
        </p:spPr>
        <p:txBody>
          <a:bodyPr>
            <a:noAutofit/>
          </a:bodyPr>
          <a:lstStyle/>
          <a:p>
            <a:pPr algn="r"/>
            <a:r>
              <a:rPr lang="en-US" dirty="0" smtClean="0">
                <a:solidFill>
                  <a:srgbClr val="0070C0"/>
                </a:solidFill>
              </a:rPr>
              <a:t>His Love</a:t>
            </a:r>
            <a:r>
              <a:rPr lang="en-US" baseline="0" dirty="0" smtClean="0">
                <a:solidFill>
                  <a:srgbClr val="0070C0"/>
                </a:solidFill>
              </a:rPr>
              <a:t> Toward Us Sends Us Out (R M)</a:t>
            </a:r>
            <a:endParaRPr lang="en-US" dirty="0">
              <a:solidFill>
                <a:srgbClr val="0070C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267200" y="1143000"/>
            <a:ext cx="4419600" cy="4983163"/>
          </a:xfrm>
        </p:spPr>
        <p:txBody>
          <a:bodyPr>
            <a:normAutofit/>
          </a:bodyPr>
          <a:lstStyle/>
          <a:p>
            <a:pPr lvl="0"/>
            <a:r>
              <a:rPr lang="en-US" sz="2800" dirty="0" smtClean="0"/>
              <a:t>The picture is dimmed -- this is because He took the role of a lowly servant, and He desires us to do the same. We ought to be humble, serving, and loving, just as He is.</a:t>
            </a:r>
          </a:p>
          <a:p>
            <a:pPr lvl="0"/>
            <a:r>
              <a:rPr lang="en-US" sz="2800" dirty="0" smtClean="0"/>
              <a:t>We win people over to Christ by His love toward us.</a:t>
            </a:r>
          </a:p>
        </p:txBody>
      </p:sp>
      <p:pic>
        <p:nvPicPr>
          <p:cNvPr id="3074" name="Picture 2" descr="C:\Documents and Settings\Jihyung\Desktop\To1Another Files\Logos and Other Pics\crosslogo.png"/>
          <p:cNvPicPr>
            <a:picLocks noChangeAspect="1" noChangeArrowheads="1"/>
          </p:cNvPicPr>
          <p:nvPr/>
        </p:nvPicPr>
        <p:blipFill>
          <a:blip r:embed="rId2" cstate="print"/>
          <a:srcRect/>
          <a:stretch>
            <a:fillRect/>
          </a:stretch>
        </p:blipFill>
        <p:spPr bwMode="auto">
          <a:xfrm>
            <a:off x="0" y="609600"/>
            <a:ext cx="4267200" cy="6090836"/>
          </a:xfrm>
          <a:prstGeom prst="rect">
            <a:avLst/>
          </a:prstGeom>
          <a:noFill/>
        </p:spPr>
      </p:pic>
      <p:sp>
        <p:nvSpPr>
          <p:cNvPr id="10" name="Title 9"/>
          <p:cNvSpPr>
            <a:spLocks noGrp="1"/>
          </p:cNvSpPr>
          <p:nvPr>
            <p:ph type="title"/>
          </p:nvPr>
        </p:nvSpPr>
        <p:spPr>
          <a:xfrm>
            <a:off x="304800" y="152400"/>
            <a:ext cx="8458200" cy="533400"/>
          </a:xfrm>
        </p:spPr>
        <p:txBody>
          <a:bodyPr/>
          <a:lstStyle/>
          <a:p>
            <a:pPr algn="r"/>
            <a:r>
              <a:rPr lang="en-US" dirty="0" smtClean="0">
                <a:solidFill>
                  <a:srgbClr val="0070C0"/>
                </a:solidFill>
              </a:rPr>
              <a:t>We Represent Jesus Through Our Lifestyles (J)</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Documents and Settings\Jihyung\Desktop\To1Another Files\Logos and Other Pics\Logo2 (17Feb12).png"/>
          <p:cNvPicPr>
            <a:picLocks noChangeAspect="1" noChangeArrowheads="1"/>
          </p:cNvPicPr>
          <p:nvPr/>
        </p:nvPicPr>
        <p:blipFill>
          <a:blip r:embed="rId2" cstate="print"/>
          <a:srcRect/>
          <a:stretch>
            <a:fillRect/>
          </a:stretch>
        </p:blipFill>
        <p:spPr bwMode="auto">
          <a:xfrm>
            <a:off x="152400" y="398896"/>
            <a:ext cx="8856906" cy="5468504"/>
          </a:xfrm>
          <a:prstGeom prst="rect">
            <a:avLst/>
          </a:prstGeom>
          <a:noFill/>
        </p:spPr>
      </p:pic>
      <p:sp>
        <p:nvSpPr>
          <p:cNvPr id="3" name="TextBox 2"/>
          <p:cNvSpPr txBox="1"/>
          <p:nvPr/>
        </p:nvSpPr>
        <p:spPr>
          <a:xfrm>
            <a:off x="304800" y="5934670"/>
            <a:ext cx="8671989" cy="923330"/>
          </a:xfrm>
          <a:prstGeom prst="rect">
            <a:avLst/>
          </a:prstGeom>
          <a:noFill/>
        </p:spPr>
        <p:txBody>
          <a:bodyPr wrap="none" rtlCol="0">
            <a:spAutoFit/>
          </a:bodyPr>
          <a:lstStyle/>
          <a:p>
            <a:r>
              <a:rPr lang="en-US" dirty="0" smtClean="0"/>
              <a:t>So, this is what we believe: It all starts from God and His love for us.</a:t>
            </a:r>
          </a:p>
          <a:p>
            <a:r>
              <a:rPr lang="en-US" dirty="0" smtClean="0"/>
              <a:t>We can now have a loving relationship with God because of what Jesus has done.</a:t>
            </a:r>
          </a:p>
          <a:p>
            <a:r>
              <a:rPr lang="en-US" dirty="0" smtClean="0"/>
              <a:t>Because we are loved, we love God back, particularly by demonstrating love toward others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381000"/>
            <a:ext cx="8229600" cy="5745163"/>
          </a:xfrm>
        </p:spPr>
        <p:txBody>
          <a:bodyPr/>
          <a:lstStyle/>
          <a:p>
            <a:pPr>
              <a:buNone/>
            </a:pPr>
            <a:r>
              <a:rPr lang="en-US" sz="2800" dirty="0" smtClean="0">
                <a:solidFill>
                  <a:srgbClr val="00B0F0"/>
                </a:solidFill>
                <a:latin typeface="Tempus Sans ITC" pitchFamily="82" charset="0"/>
                <a:ea typeface="산돌피카소 L" pitchFamily="18" charset="-127"/>
              </a:rPr>
              <a:t>Our Values (</a:t>
            </a:r>
            <a:r>
              <a:rPr lang="ko-KR" altLang="en-US" sz="2800" dirty="0" smtClean="0">
                <a:solidFill>
                  <a:srgbClr val="00B0F0"/>
                </a:solidFill>
                <a:latin typeface="Tempus Sans ITC" pitchFamily="82" charset="0"/>
                <a:ea typeface="산돌피카소 L" pitchFamily="18" charset="-127"/>
              </a:rPr>
              <a:t>가치</a:t>
            </a:r>
            <a:r>
              <a:rPr lang="en-US" altLang="ko-KR" sz="2800" dirty="0" smtClean="0">
                <a:solidFill>
                  <a:srgbClr val="00B0F0"/>
                </a:solidFill>
                <a:latin typeface="Tempus Sans ITC" pitchFamily="82" charset="0"/>
                <a:ea typeface="산돌피카소 L" pitchFamily="18" charset="-127"/>
              </a:rPr>
              <a:t>)</a:t>
            </a:r>
            <a:br>
              <a:rPr lang="en-US" altLang="ko-KR" sz="2800" dirty="0" smtClean="0">
                <a:solidFill>
                  <a:srgbClr val="00B0F0"/>
                </a:solidFill>
                <a:latin typeface="Tempus Sans ITC" pitchFamily="82" charset="0"/>
                <a:ea typeface="산돌피카소 L" pitchFamily="18" charset="-127"/>
              </a:rPr>
            </a:br>
            <a:r>
              <a:rPr lang="en-US" altLang="ko-KR" sz="2800" dirty="0" smtClean="0">
                <a:solidFill>
                  <a:srgbClr val="00B0F0"/>
                </a:solidFill>
                <a:latin typeface="Tempus Sans ITC" pitchFamily="82" charset="0"/>
                <a:ea typeface="산돌피카소 L" pitchFamily="18" charset="-127"/>
              </a:rPr>
              <a:t>	This is h</a:t>
            </a:r>
            <a:r>
              <a:rPr lang="en-US" sz="2800" dirty="0" smtClean="0">
                <a:solidFill>
                  <a:srgbClr val="00B0F0"/>
                </a:solidFill>
                <a:latin typeface="Tempus Sans ITC" pitchFamily="82" charset="0"/>
                <a:ea typeface="산돌피카소 L" pitchFamily="18" charset="-127"/>
              </a:rPr>
              <a:t>ow we will live (</a:t>
            </a:r>
            <a:r>
              <a:rPr lang="ko-KR" altLang="en-US" sz="2800" dirty="0" smtClean="0">
                <a:solidFill>
                  <a:srgbClr val="00B0F0"/>
                </a:solidFill>
                <a:latin typeface="Tempus Sans ITC" pitchFamily="82" charset="0"/>
                <a:ea typeface="산돌피카소 L" pitchFamily="18" charset="-127"/>
              </a:rPr>
              <a:t>이렇게 살겠습니다</a:t>
            </a:r>
            <a:r>
              <a:rPr lang="en-US" altLang="ko-KR" sz="2800" dirty="0" smtClean="0">
                <a:solidFill>
                  <a:srgbClr val="00B0F0"/>
                </a:solidFill>
                <a:latin typeface="Tempus Sans ITC" pitchFamily="82" charset="0"/>
                <a:ea typeface="산돌피카소 L" pitchFamily="18" charset="-127"/>
              </a:rPr>
              <a:t>)</a:t>
            </a:r>
            <a:endParaRPr lang="ko-KR" altLang="en-US" sz="2800" dirty="0" smtClean="0">
              <a:solidFill>
                <a:srgbClr val="00B0F0"/>
              </a:solidFill>
              <a:latin typeface="Tempus Sans ITC" pitchFamily="82" charset="0"/>
              <a:ea typeface="산돌피카소 L" pitchFamily="18" charset="-127"/>
            </a:endParaRPr>
          </a:p>
          <a:p>
            <a:pPr>
              <a:buNone/>
            </a:pPr>
            <a:r>
              <a:rPr lang="en-US" sz="2800" dirty="0" smtClean="0">
                <a:latin typeface="Tempus Sans ITC" pitchFamily="82" charset="0"/>
                <a:ea typeface="산돌피카소 L" pitchFamily="18" charset="-127"/>
              </a:rPr>
              <a:t>	As a result of our gratefulness for what Jesus has done, we’ll seek to be worthy to be called His children by living as follows:</a:t>
            </a:r>
          </a:p>
          <a:p>
            <a:pPr>
              <a:buNone/>
            </a:pPr>
            <a:r>
              <a:rPr lang="en-US" altLang="ko-KR" sz="2800" dirty="0" smtClean="0">
                <a:solidFill>
                  <a:schemeClr val="bg1">
                    <a:lumMod val="65000"/>
                  </a:schemeClr>
                </a:solidFill>
                <a:latin typeface="Tempus Sans ITC" pitchFamily="82" charset="0"/>
                <a:ea typeface="산돌피카소 L" pitchFamily="18" charset="-127"/>
              </a:rPr>
              <a:t>	</a:t>
            </a:r>
            <a:r>
              <a:rPr lang="ko-KR" altLang="en-US" sz="2800" dirty="0" smtClean="0">
                <a:solidFill>
                  <a:schemeClr val="bg1">
                    <a:lumMod val="65000"/>
                  </a:schemeClr>
                </a:solidFill>
                <a:latin typeface="Tempus Sans ITC" pitchFamily="82" charset="0"/>
                <a:ea typeface="산돌피카소 L" pitchFamily="18" charset="-127"/>
              </a:rPr>
              <a:t>예수님이 하신 일로 인하여</a:t>
            </a:r>
            <a:r>
              <a:rPr lang="en-US" altLang="ko-KR" sz="2800" dirty="0" smtClean="0">
                <a:solidFill>
                  <a:schemeClr val="bg1">
                    <a:lumMod val="65000"/>
                  </a:schemeClr>
                </a:solidFill>
                <a:latin typeface="Tempus Sans ITC" pitchFamily="82" charset="0"/>
                <a:ea typeface="산돌피카소 L" pitchFamily="18" charset="-127"/>
              </a:rPr>
              <a:t>, </a:t>
            </a:r>
            <a:r>
              <a:rPr lang="ko-KR" altLang="en-US" sz="2800" dirty="0" smtClean="0">
                <a:solidFill>
                  <a:schemeClr val="bg1">
                    <a:lumMod val="65000"/>
                  </a:schemeClr>
                </a:solidFill>
                <a:latin typeface="Tempus Sans ITC" pitchFamily="82" charset="0"/>
                <a:ea typeface="산돌피카소 L" pitchFamily="18" charset="-127"/>
              </a:rPr>
              <a:t>우리는 하나님의 자녀로 불리워 지며 자녀 된 권세를 누리며 살 것 입니다</a:t>
            </a:r>
            <a:r>
              <a:rPr lang="en-US" altLang="ko-KR" sz="2800" dirty="0" smtClean="0">
                <a:solidFill>
                  <a:schemeClr val="bg1">
                    <a:lumMod val="65000"/>
                  </a:schemeClr>
                </a:solidFill>
                <a:latin typeface="Tempus Sans ITC" pitchFamily="82" charset="0"/>
                <a:ea typeface="산돌피카소 L" pitchFamily="18" charset="-127"/>
              </a:rPr>
              <a:t>.</a:t>
            </a:r>
          </a:p>
          <a:p>
            <a:pPr>
              <a:buNone/>
            </a:pPr>
            <a:endParaRPr lang="ko-KR" altLang="en-US" sz="2800" dirty="0" smtClean="0">
              <a:solidFill>
                <a:schemeClr val="bg1">
                  <a:lumMod val="65000"/>
                </a:schemeClr>
              </a:solidFill>
              <a:latin typeface="Tempus Sans ITC" pitchFamily="82" charset="0"/>
              <a:ea typeface="산돌피카소 L" pitchFamily="18" charset="-127"/>
            </a:endParaRPr>
          </a:p>
        </p:txBody>
      </p:sp>
      <p:pic>
        <p:nvPicPr>
          <p:cNvPr id="5122" name="Picture 2" descr="C:\Documents and Settings\Jihyung\Desktop\To1Another Files\Logos and Other Pics\HRMJ.png"/>
          <p:cNvPicPr>
            <a:picLocks noChangeAspect="1" noChangeArrowheads="1"/>
          </p:cNvPicPr>
          <p:nvPr/>
        </p:nvPicPr>
        <p:blipFill>
          <a:blip r:embed="rId2" cstate="print"/>
          <a:srcRect/>
          <a:stretch>
            <a:fillRect/>
          </a:stretch>
        </p:blipFill>
        <p:spPr bwMode="auto">
          <a:xfrm>
            <a:off x="533400" y="3810000"/>
            <a:ext cx="3505200" cy="2784676"/>
          </a:xfrm>
          <a:prstGeom prst="rect">
            <a:avLst/>
          </a:prstGeom>
          <a:noFill/>
        </p:spPr>
      </p:pic>
      <p:pic>
        <p:nvPicPr>
          <p:cNvPr id="5123" name="Picture 3" descr="C:\Documents and Settings\Jihyung\Desktop\To1Another Files\Logos and Other Pics\Logo (17Feb12).png"/>
          <p:cNvPicPr>
            <a:picLocks noChangeAspect="1" noChangeArrowheads="1"/>
          </p:cNvPicPr>
          <p:nvPr/>
        </p:nvPicPr>
        <p:blipFill>
          <a:blip r:embed="rId3" cstate="print"/>
          <a:srcRect/>
          <a:stretch>
            <a:fillRect/>
          </a:stretch>
        </p:blipFill>
        <p:spPr bwMode="auto">
          <a:xfrm>
            <a:off x="4267200" y="5715000"/>
            <a:ext cx="4641850" cy="92321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4525963"/>
          </a:xfrm>
        </p:spPr>
        <p:txBody>
          <a:bodyPr>
            <a:normAutofit/>
          </a:bodyPr>
          <a:lstStyle/>
          <a:p>
            <a:pPr lvl="0">
              <a:spcBef>
                <a:spcPts val="0"/>
              </a:spcBef>
              <a:spcAft>
                <a:spcPts val="1800"/>
              </a:spcAft>
            </a:pPr>
            <a:r>
              <a:rPr lang="en-US" sz="2000" dirty="0" smtClean="0">
                <a:latin typeface="Tempus Sans ITC" pitchFamily="82" charset="0"/>
                <a:ea typeface="산돌피카소 L" pitchFamily="18" charset="-127"/>
              </a:rPr>
              <a:t>Be at constant communion with Him (Pray)</a:t>
            </a:r>
            <a:br>
              <a:rPr lang="en-US" sz="2000" dirty="0" smtClean="0">
                <a:latin typeface="Tempus Sans ITC" pitchFamily="82" charset="0"/>
                <a:ea typeface="산돌피카소 L" pitchFamily="18" charset="-127"/>
              </a:rPr>
            </a:br>
            <a:r>
              <a:rPr lang="ko-KR" altLang="en-US" sz="2000" dirty="0" smtClean="0">
                <a:solidFill>
                  <a:schemeClr val="bg1">
                    <a:lumMod val="65000"/>
                  </a:schemeClr>
                </a:solidFill>
                <a:latin typeface="Tempus Sans ITC" pitchFamily="82" charset="0"/>
                <a:ea typeface="산돌피카소 L" pitchFamily="18" charset="-127"/>
              </a:rPr>
              <a:t>언제나 하나님과 함께 동행 </a:t>
            </a:r>
            <a:r>
              <a:rPr lang="en-US" altLang="ko-KR" sz="2000" dirty="0" smtClean="0">
                <a:solidFill>
                  <a:schemeClr val="bg1">
                    <a:lumMod val="65000"/>
                  </a:schemeClr>
                </a:solidFill>
                <a:latin typeface="Tempus Sans ITC" pitchFamily="82" charset="0"/>
                <a:ea typeface="산돌피카소 L" pitchFamily="18" charset="-127"/>
              </a:rPr>
              <a:t>(</a:t>
            </a:r>
            <a:r>
              <a:rPr lang="ko-KR" altLang="en-US" sz="2000" dirty="0" smtClean="0">
                <a:solidFill>
                  <a:schemeClr val="bg1">
                    <a:lumMod val="65000"/>
                  </a:schemeClr>
                </a:solidFill>
                <a:latin typeface="Tempus Sans ITC" pitchFamily="82" charset="0"/>
                <a:ea typeface="산돌피카소 L" pitchFamily="18" charset="-127"/>
              </a:rPr>
              <a:t>기도</a:t>
            </a:r>
            <a:r>
              <a:rPr lang="en-US" altLang="ko-KR" sz="2000" dirty="0" smtClean="0">
                <a:solidFill>
                  <a:schemeClr val="bg1">
                    <a:lumMod val="65000"/>
                  </a:schemeClr>
                </a:solidFill>
                <a:latin typeface="Tempus Sans ITC" pitchFamily="82" charset="0"/>
                <a:ea typeface="산돌피카소 L" pitchFamily="18" charset="-127"/>
              </a:rPr>
              <a:t>) </a:t>
            </a:r>
            <a:r>
              <a:rPr lang="ko-KR" altLang="en-US" sz="2000" dirty="0" smtClean="0">
                <a:solidFill>
                  <a:schemeClr val="bg1">
                    <a:lumMod val="65000"/>
                  </a:schemeClr>
                </a:solidFill>
                <a:latin typeface="Tempus Sans ITC" pitchFamily="82" charset="0"/>
                <a:ea typeface="산돌피카소 L" pitchFamily="18" charset="-127"/>
              </a:rPr>
              <a:t>합니다</a:t>
            </a:r>
            <a:r>
              <a:rPr lang="en-US" altLang="ko-KR" sz="2000" dirty="0" smtClean="0">
                <a:solidFill>
                  <a:schemeClr val="bg1">
                    <a:lumMod val="65000"/>
                  </a:schemeClr>
                </a:solidFill>
                <a:latin typeface="Tempus Sans ITC" pitchFamily="82" charset="0"/>
                <a:ea typeface="산돌피카소 L" pitchFamily="18" charset="-127"/>
              </a:rPr>
              <a:t>.</a:t>
            </a:r>
            <a:endParaRPr lang="ko-KR" altLang="en-US" sz="2000" dirty="0" smtClean="0">
              <a:solidFill>
                <a:schemeClr val="bg1">
                  <a:lumMod val="65000"/>
                </a:schemeClr>
              </a:solidFill>
              <a:latin typeface="Tempus Sans ITC" pitchFamily="82" charset="0"/>
              <a:ea typeface="산돌피카소 L" pitchFamily="18" charset="-127"/>
            </a:endParaRPr>
          </a:p>
          <a:p>
            <a:pPr lvl="0">
              <a:spcBef>
                <a:spcPts val="0"/>
              </a:spcBef>
              <a:spcAft>
                <a:spcPts val="1800"/>
              </a:spcAft>
            </a:pPr>
            <a:r>
              <a:rPr lang="en-US" sz="2000" dirty="0" smtClean="0">
                <a:latin typeface="Tempus Sans ITC" pitchFamily="82" charset="0"/>
                <a:ea typeface="산돌피카소 L" pitchFamily="18" charset="-127"/>
              </a:rPr>
              <a:t>Be at position of listening – Listen for His voice; Read, study, and meditate on Scriptures</a:t>
            </a:r>
            <a:br>
              <a:rPr lang="en-US" sz="2000" dirty="0" smtClean="0">
                <a:latin typeface="Tempus Sans ITC" pitchFamily="82" charset="0"/>
                <a:ea typeface="산돌피카소 L" pitchFamily="18" charset="-127"/>
              </a:rPr>
            </a:br>
            <a:r>
              <a:rPr lang="ko-KR" altLang="en-US" sz="2000" dirty="0" smtClean="0">
                <a:solidFill>
                  <a:schemeClr val="bg1">
                    <a:lumMod val="65000"/>
                  </a:schemeClr>
                </a:solidFill>
                <a:latin typeface="Tempus Sans ITC" pitchFamily="82" charset="0"/>
                <a:ea typeface="산돌피카소 L" pitchFamily="18" charset="-127"/>
              </a:rPr>
              <a:t>귀를 귀우린다 </a:t>
            </a:r>
            <a:r>
              <a:rPr lang="en-US" altLang="ko-KR" sz="2000" dirty="0" smtClean="0">
                <a:solidFill>
                  <a:schemeClr val="bg1">
                    <a:lumMod val="65000"/>
                  </a:schemeClr>
                </a:solidFill>
                <a:latin typeface="Tempus Sans ITC" pitchFamily="82" charset="0"/>
                <a:ea typeface="산돌피카소 L" pitchFamily="18" charset="-127"/>
              </a:rPr>
              <a:t>– </a:t>
            </a:r>
            <a:r>
              <a:rPr lang="ko-KR" altLang="en-US" sz="2000" dirty="0" smtClean="0">
                <a:solidFill>
                  <a:schemeClr val="bg1">
                    <a:lumMod val="65000"/>
                  </a:schemeClr>
                </a:solidFill>
                <a:latin typeface="Tempus Sans ITC" pitchFamily="82" charset="0"/>
                <a:ea typeface="산돌피카소 L" pitchFamily="18" charset="-127"/>
              </a:rPr>
              <a:t>하나님의 음성을 듣고</a:t>
            </a:r>
            <a:r>
              <a:rPr lang="en-US" altLang="ko-KR" sz="2000" dirty="0" smtClean="0">
                <a:solidFill>
                  <a:schemeClr val="bg1">
                    <a:lumMod val="65000"/>
                  </a:schemeClr>
                </a:solidFill>
                <a:latin typeface="Tempus Sans ITC" pitchFamily="82" charset="0"/>
                <a:ea typeface="산돌피카소 L" pitchFamily="18" charset="-127"/>
              </a:rPr>
              <a:t>, </a:t>
            </a:r>
            <a:r>
              <a:rPr lang="ko-KR" altLang="en-US" sz="2000" dirty="0" smtClean="0">
                <a:solidFill>
                  <a:schemeClr val="bg1">
                    <a:lumMod val="65000"/>
                  </a:schemeClr>
                </a:solidFill>
                <a:latin typeface="Tempus Sans ITC" pitchFamily="82" charset="0"/>
                <a:ea typeface="산돌피카소 L" pitchFamily="18" charset="-127"/>
              </a:rPr>
              <a:t>성경을 읽고</a:t>
            </a:r>
            <a:r>
              <a:rPr lang="en-US" altLang="ko-KR" sz="2000" dirty="0" smtClean="0">
                <a:solidFill>
                  <a:schemeClr val="bg1">
                    <a:lumMod val="65000"/>
                  </a:schemeClr>
                </a:solidFill>
                <a:latin typeface="Tempus Sans ITC" pitchFamily="82" charset="0"/>
                <a:ea typeface="산돌피카소 L" pitchFamily="18" charset="-127"/>
              </a:rPr>
              <a:t>,</a:t>
            </a:r>
            <a:r>
              <a:rPr lang="ko-KR" altLang="en-US" sz="2000" dirty="0" smtClean="0">
                <a:solidFill>
                  <a:schemeClr val="bg1">
                    <a:lumMod val="65000"/>
                  </a:schemeClr>
                </a:solidFill>
                <a:latin typeface="Tempus Sans ITC" pitchFamily="82" charset="0"/>
                <a:ea typeface="산돌피카소 L" pitchFamily="18" charset="-127"/>
              </a:rPr>
              <a:t>공부하며</a:t>
            </a:r>
            <a:r>
              <a:rPr lang="en-US" altLang="ko-KR" sz="2000" dirty="0" smtClean="0">
                <a:solidFill>
                  <a:schemeClr val="bg1">
                    <a:lumMod val="65000"/>
                  </a:schemeClr>
                </a:solidFill>
                <a:latin typeface="Tempus Sans ITC" pitchFamily="82" charset="0"/>
                <a:ea typeface="산돌피카소 L" pitchFamily="18" charset="-127"/>
              </a:rPr>
              <a:t>, </a:t>
            </a:r>
            <a:r>
              <a:rPr lang="ko-KR" altLang="en-US" sz="2000" dirty="0" smtClean="0">
                <a:solidFill>
                  <a:schemeClr val="bg1">
                    <a:lumMod val="65000"/>
                  </a:schemeClr>
                </a:solidFill>
                <a:latin typeface="Tempus Sans ITC" pitchFamily="82" charset="0"/>
                <a:ea typeface="산돌피카소 L" pitchFamily="18" charset="-127"/>
              </a:rPr>
              <a:t>묵상 합니다</a:t>
            </a:r>
            <a:r>
              <a:rPr lang="en-US" altLang="ko-KR" sz="2000" dirty="0" smtClean="0">
                <a:solidFill>
                  <a:schemeClr val="bg1">
                    <a:lumMod val="65000"/>
                  </a:schemeClr>
                </a:solidFill>
                <a:latin typeface="Tempus Sans ITC" pitchFamily="82" charset="0"/>
                <a:ea typeface="산돌피카소 L" pitchFamily="18" charset="-127"/>
              </a:rPr>
              <a:t>. </a:t>
            </a:r>
            <a:endParaRPr lang="ko-KR" altLang="en-US" sz="2000" dirty="0" smtClean="0">
              <a:solidFill>
                <a:schemeClr val="bg1">
                  <a:lumMod val="65000"/>
                </a:schemeClr>
              </a:solidFill>
              <a:latin typeface="Tempus Sans ITC" pitchFamily="82" charset="0"/>
              <a:ea typeface="산돌피카소 L" pitchFamily="18" charset="-127"/>
            </a:endParaRPr>
          </a:p>
          <a:p>
            <a:pPr lvl="0">
              <a:spcBef>
                <a:spcPts val="0"/>
              </a:spcBef>
              <a:spcAft>
                <a:spcPts val="1800"/>
              </a:spcAft>
            </a:pPr>
            <a:r>
              <a:rPr lang="en-US" sz="2000" dirty="0" smtClean="0">
                <a:latin typeface="Tempus Sans ITC" pitchFamily="82" charset="0"/>
                <a:ea typeface="산돌피카소 L" pitchFamily="18" charset="-127"/>
              </a:rPr>
              <a:t>Live for Him – Make God the highest priority in life</a:t>
            </a:r>
            <a:br>
              <a:rPr lang="en-US" sz="2000" dirty="0" smtClean="0">
                <a:latin typeface="Tempus Sans ITC" pitchFamily="82" charset="0"/>
                <a:ea typeface="산돌피카소 L" pitchFamily="18" charset="-127"/>
              </a:rPr>
            </a:br>
            <a:r>
              <a:rPr lang="ko-KR" altLang="en-US" sz="2000" dirty="0" smtClean="0">
                <a:solidFill>
                  <a:schemeClr val="bg1">
                    <a:lumMod val="65000"/>
                  </a:schemeClr>
                </a:solidFill>
                <a:latin typeface="Tempus Sans ITC" pitchFamily="82" charset="0"/>
                <a:ea typeface="산돌피카소 L" pitchFamily="18" charset="-127"/>
              </a:rPr>
              <a:t>하나님을 위하여 산다 </a:t>
            </a:r>
            <a:r>
              <a:rPr lang="en-US" altLang="ko-KR" sz="2000" dirty="0" smtClean="0">
                <a:solidFill>
                  <a:schemeClr val="bg1">
                    <a:lumMod val="65000"/>
                  </a:schemeClr>
                </a:solidFill>
                <a:latin typeface="Tempus Sans ITC" pitchFamily="82" charset="0"/>
                <a:ea typeface="산돌피카소 L" pitchFamily="18" charset="-127"/>
              </a:rPr>
              <a:t>– </a:t>
            </a:r>
            <a:r>
              <a:rPr lang="ko-KR" altLang="en-US" sz="2000" dirty="0" smtClean="0">
                <a:solidFill>
                  <a:schemeClr val="bg1">
                    <a:lumMod val="65000"/>
                  </a:schemeClr>
                </a:solidFill>
                <a:latin typeface="Tempus Sans ITC" pitchFamily="82" charset="0"/>
                <a:ea typeface="산돌피카소 L" pitchFamily="18" charset="-127"/>
              </a:rPr>
              <a:t>무엇보다도 하나님을 삶의 우선순위로 합니다</a:t>
            </a:r>
            <a:endParaRPr lang="ko-KR" altLang="en-US" sz="2000" dirty="0">
              <a:solidFill>
                <a:schemeClr val="bg1">
                  <a:lumMod val="65000"/>
                </a:schemeClr>
              </a:solidFill>
              <a:latin typeface="Tempus Sans ITC" pitchFamily="82" charset="0"/>
              <a:ea typeface="산돌피카소 L" pitchFamily="18" charset="-127"/>
            </a:endParaRPr>
          </a:p>
        </p:txBody>
      </p:sp>
      <p:pic>
        <p:nvPicPr>
          <p:cNvPr id="5122" name="Picture 2" descr="C:\Documents and Settings\Jihyung\Desktop\To1Another Files\Logos and Other Pics\HRMJ.png"/>
          <p:cNvPicPr>
            <a:picLocks noChangeAspect="1" noChangeArrowheads="1"/>
          </p:cNvPicPr>
          <p:nvPr/>
        </p:nvPicPr>
        <p:blipFill>
          <a:blip r:embed="rId2" cstate="print"/>
          <a:srcRect b="78109"/>
          <a:stretch>
            <a:fillRect/>
          </a:stretch>
        </p:blipFill>
        <p:spPr bwMode="auto">
          <a:xfrm>
            <a:off x="304800" y="304800"/>
            <a:ext cx="5257800" cy="914400"/>
          </a:xfrm>
          <a:prstGeom prst="rect">
            <a:avLst/>
          </a:prstGeom>
          <a:noFill/>
        </p:spPr>
      </p:pic>
      <p:pic>
        <p:nvPicPr>
          <p:cNvPr id="5" name="Picture 3" descr="C:\Documents and Settings\Jihyung\Desktop\To1Another Files\Logos and Other Pics\Logo (17Feb12).png"/>
          <p:cNvPicPr>
            <a:picLocks noChangeAspect="1" noChangeArrowheads="1"/>
          </p:cNvPicPr>
          <p:nvPr/>
        </p:nvPicPr>
        <p:blipFill>
          <a:blip r:embed="rId3" cstate="print"/>
          <a:srcRect/>
          <a:stretch>
            <a:fillRect/>
          </a:stretch>
        </p:blipFill>
        <p:spPr bwMode="auto">
          <a:xfrm>
            <a:off x="4267200" y="5715000"/>
            <a:ext cx="4641850" cy="92321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371600"/>
            <a:ext cx="8686800" cy="5257800"/>
          </a:xfrm>
        </p:spPr>
        <p:txBody>
          <a:bodyPr>
            <a:normAutofit fontScale="62500" lnSpcReduction="20000"/>
          </a:bodyPr>
          <a:lstStyle/>
          <a:p>
            <a:pPr lvl="0">
              <a:spcBef>
                <a:spcPts val="0"/>
              </a:spcBef>
              <a:spcAft>
                <a:spcPts val="1200"/>
              </a:spcAft>
            </a:pPr>
            <a:r>
              <a:rPr lang="en-US" sz="2800" dirty="0" smtClean="0">
                <a:latin typeface="Tempus Sans ITC" pitchFamily="82" charset="0"/>
                <a:ea typeface="산돌피카소 L" pitchFamily="18" charset="-127"/>
              </a:rPr>
              <a:t>To place God utmost in all our dealings, then placing others next.</a:t>
            </a:r>
            <a:br>
              <a:rPr lang="en-US" sz="2800" dirty="0" smtClean="0">
                <a:latin typeface="Tempus Sans ITC" pitchFamily="82" charset="0"/>
                <a:ea typeface="산돌피카소 L" pitchFamily="18" charset="-127"/>
              </a:rPr>
            </a:br>
            <a:r>
              <a:rPr lang="ko-KR" altLang="en-US" sz="2800" dirty="0" smtClean="0">
                <a:solidFill>
                  <a:schemeClr val="bg1">
                    <a:lumMod val="65000"/>
                  </a:schemeClr>
                </a:solidFill>
                <a:latin typeface="Tempus Sans ITC" pitchFamily="82" charset="0"/>
                <a:ea typeface="산돌피카소 L" pitchFamily="18" charset="-127"/>
              </a:rPr>
              <a:t>하나님과의 관계를 언제나 우선순위로 합니다</a:t>
            </a:r>
            <a:r>
              <a:rPr lang="en-US" altLang="ko-KR" sz="2800" dirty="0" smtClean="0">
                <a:solidFill>
                  <a:schemeClr val="bg1">
                    <a:lumMod val="65000"/>
                  </a:schemeClr>
                </a:solidFill>
                <a:latin typeface="Tempus Sans ITC" pitchFamily="82" charset="0"/>
                <a:ea typeface="산돌피카소 L" pitchFamily="18" charset="-127"/>
              </a:rPr>
              <a:t>. </a:t>
            </a:r>
            <a:r>
              <a:rPr lang="ko-KR" altLang="en-US" sz="2800" dirty="0" smtClean="0">
                <a:solidFill>
                  <a:schemeClr val="bg1">
                    <a:lumMod val="65000"/>
                  </a:schemeClr>
                </a:solidFill>
                <a:latin typeface="Tempus Sans ITC" pitchFamily="82" charset="0"/>
                <a:ea typeface="산돌피카소 L" pitchFamily="18" charset="-127"/>
              </a:rPr>
              <a:t>그 후로는 </a:t>
            </a:r>
            <a:r>
              <a:rPr lang="en-US" altLang="ko-KR" sz="2800" dirty="0" smtClean="0">
                <a:solidFill>
                  <a:schemeClr val="bg1">
                    <a:lumMod val="65000"/>
                  </a:schemeClr>
                </a:solidFill>
                <a:latin typeface="Tempus Sans ITC" pitchFamily="82" charset="0"/>
                <a:ea typeface="산돌피카소 L" pitchFamily="18" charset="-127"/>
              </a:rPr>
              <a:t>(</a:t>
            </a:r>
            <a:r>
              <a:rPr lang="ko-KR" altLang="en-US" sz="2800" dirty="0" smtClean="0">
                <a:solidFill>
                  <a:schemeClr val="bg1">
                    <a:lumMod val="65000"/>
                  </a:schemeClr>
                </a:solidFill>
                <a:latin typeface="Tempus Sans ITC" pitchFamily="82" charset="0"/>
                <a:ea typeface="산돌피카소 L" pitchFamily="18" charset="-127"/>
              </a:rPr>
              <a:t>자신이 아니라</a:t>
            </a:r>
            <a:r>
              <a:rPr lang="en-US" altLang="ko-KR" sz="2800" dirty="0" smtClean="0">
                <a:solidFill>
                  <a:schemeClr val="bg1">
                    <a:lumMod val="65000"/>
                  </a:schemeClr>
                </a:solidFill>
                <a:latin typeface="Tempus Sans ITC" pitchFamily="82" charset="0"/>
                <a:ea typeface="산돌피카소 L" pitchFamily="18" charset="-127"/>
              </a:rPr>
              <a:t>) </a:t>
            </a:r>
            <a:r>
              <a:rPr lang="ko-KR" altLang="en-US" sz="2800" dirty="0" smtClean="0">
                <a:solidFill>
                  <a:schemeClr val="bg1">
                    <a:lumMod val="65000"/>
                  </a:schemeClr>
                </a:solidFill>
                <a:latin typeface="Tempus Sans ITC" pitchFamily="82" charset="0"/>
                <a:ea typeface="산돌피카소 L" pitchFamily="18" charset="-127"/>
              </a:rPr>
              <a:t>다른 사람들입니다</a:t>
            </a:r>
            <a:r>
              <a:rPr lang="en-US" altLang="ko-KR" sz="2800" dirty="0" smtClean="0">
                <a:solidFill>
                  <a:schemeClr val="bg1">
                    <a:lumMod val="65000"/>
                  </a:schemeClr>
                </a:solidFill>
                <a:latin typeface="Tempus Sans ITC" pitchFamily="82" charset="0"/>
                <a:ea typeface="산돌피카소 L" pitchFamily="18" charset="-127"/>
              </a:rPr>
              <a:t>.</a:t>
            </a:r>
            <a:endParaRPr lang="ko-KR" altLang="en-US" sz="2800" dirty="0" smtClean="0">
              <a:solidFill>
                <a:schemeClr val="bg1">
                  <a:lumMod val="65000"/>
                </a:schemeClr>
              </a:solidFill>
              <a:latin typeface="Tempus Sans ITC" pitchFamily="82" charset="0"/>
              <a:ea typeface="산돌피카소 L" pitchFamily="18" charset="-127"/>
            </a:endParaRPr>
          </a:p>
          <a:p>
            <a:pPr lvl="0">
              <a:spcBef>
                <a:spcPts val="0"/>
              </a:spcBef>
              <a:spcAft>
                <a:spcPts val="1200"/>
              </a:spcAft>
            </a:pPr>
            <a:r>
              <a:rPr lang="en-US" sz="2800" dirty="0" smtClean="0">
                <a:latin typeface="Tempus Sans ITC" pitchFamily="82" charset="0"/>
                <a:ea typeface="산돌피카소 L" pitchFamily="18" charset="-127"/>
              </a:rPr>
              <a:t>To place our relationships with others first before technical perfection.</a:t>
            </a:r>
            <a:br>
              <a:rPr lang="en-US" sz="2800" dirty="0" smtClean="0">
                <a:latin typeface="Tempus Sans ITC" pitchFamily="82" charset="0"/>
                <a:ea typeface="산돌피카소 L" pitchFamily="18" charset="-127"/>
              </a:rPr>
            </a:br>
            <a:r>
              <a:rPr lang="ko-KR" altLang="en-US" sz="2800" dirty="0" smtClean="0">
                <a:solidFill>
                  <a:schemeClr val="bg1">
                    <a:lumMod val="65000"/>
                  </a:schemeClr>
                </a:solidFill>
                <a:latin typeface="Tempus Sans ITC" pitchFamily="82" charset="0"/>
                <a:ea typeface="산돌피카소 L" pitchFamily="18" charset="-127"/>
              </a:rPr>
              <a:t>완벽함 보다 다른 사람들과의 관계를 우선순위로 합니다</a:t>
            </a:r>
            <a:r>
              <a:rPr lang="en-US" altLang="ko-KR" sz="2800" dirty="0" smtClean="0">
                <a:solidFill>
                  <a:schemeClr val="bg1">
                    <a:lumMod val="65000"/>
                  </a:schemeClr>
                </a:solidFill>
                <a:latin typeface="Tempus Sans ITC" pitchFamily="82" charset="0"/>
                <a:ea typeface="산돌피카소 L" pitchFamily="18" charset="-127"/>
              </a:rPr>
              <a:t>.</a:t>
            </a:r>
            <a:endParaRPr lang="ko-KR" altLang="en-US" sz="2800" dirty="0" smtClean="0">
              <a:solidFill>
                <a:schemeClr val="bg1">
                  <a:lumMod val="65000"/>
                </a:schemeClr>
              </a:solidFill>
              <a:latin typeface="Tempus Sans ITC" pitchFamily="82" charset="0"/>
              <a:ea typeface="산돌피카소 L" pitchFamily="18" charset="-127"/>
            </a:endParaRPr>
          </a:p>
          <a:p>
            <a:pPr lvl="0">
              <a:spcBef>
                <a:spcPts val="0"/>
              </a:spcBef>
              <a:spcAft>
                <a:spcPts val="1200"/>
              </a:spcAft>
            </a:pPr>
            <a:r>
              <a:rPr lang="en-US" sz="2800" dirty="0" smtClean="0">
                <a:latin typeface="Tempus Sans ITC" pitchFamily="82" charset="0"/>
                <a:ea typeface="산돌피카소 L" pitchFamily="18" charset="-127"/>
              </a:rPr>
              <a:t>Be to One Another - Seek the good of others before self, be gracious in all our dealings (as we have received His grace), let others know about God, gather often, connect with others by accepting one another and striving to understand the other person’s position.</a:t>
            </a:r>
            <a:br>
              <a:rPr lang="en-US" sz="2800" dirty="0" smtClean="0">
                <a:latin typeface="Tempus Sans ITC" pitchFamily="82" charset="0"/>
                <a:ea typeface="산돌피카소 L" pitchFamily="18" charset="-127"/>
              </a:rPr>
            </a:br>
            <a:r>
              <a:rPr lang="ko-KR" altLang="en-US" sz="2800" dirty="0" smtClean="0">
                <a:solidFill>
                  <a:schemeClr val="bg1">
                    <a:lumMod val="65000"/>
                  </a:schemeClr>
                </a:solidFill>
                <a:latin typeface="Tempus Sans ITC" pitchFamily="82" charset="0"/>
                <a:ea typeface="산돌피카소 L" pitchFamily="18" charset="-127"/>
              </a:rPr>
              <a:t>서로에게 </a:t>
            </a:r>
            <a:r>
              <a:rPr lang="en-US" altLang="ko-KR" sz="2800" dirty="0" smtClean="0">
                <a:solidFill>
                  <a:schemeClr val="bg1">
                    <a:lumMod val="65000"/>
                  </a:schemeClr>
                </a:solidFill>
                <a:latin typeface="Tempus Sans ITC" pitchFamily="82" charset="0"/>
                <a:ea typeface="산돌피카소 L" pitchFamily="18" charset="-127"/>
              </a:rPr>
              <a:t>(</a:t>
            </a:r>
            <a:r>
              <a:rPr lang="ko-KR" altLang="en-US" sz="2800" dirty="0" smtClean="0">
                <a:solidFill>
                  <a:schemeClr val="bg1">
                    <a:lumMod val="65000"/>
                  </a:schemeClr>
                </a:solidFill>
                <a:latin typeface="Tempus Sans ITC" pitchFamily="82" charset="0"/>
                <a:ea typeface="산돌피카소 L" pitchFamily="18" charset="-127"/>
              </a:rPr>
              <a:t>선을</a:t>
            </a:r>
            <a:r>
              <a:rPr lang="en-US" altLang="ko-KR" sz="2800" dirty="0" smtClean="0">
                <a:solidFill>
                  <a:schemeClr val="bg1">
                    <a:lumMod val="65000"/>
                  </a:schemeClr>
                </a:solidFill>
                <a:latin typeface="Tempus Sans ITC" pitchFamily="82" charset="0"/>
                <a:ea typeface="산돌피카소 L" pitchFamily="18" charset="-127"/>
              </a:rPr>
              <a:t>) </a:t>
            </a:r>
            <a:r>
              <a:rPr lang="ko-KR" altLang="en-US" sz="2800" dirty="0" smtClean="0">
                <a:solidFill>
                  <a:schemeClr val="bg1">
                    <a:lumMod val="65000"/>
                  </a:schemeClr>
                </a:solidFill>
                <a:latin typeface="Tempus Sans ITC" pitchFamily="82" charset="0"/>
                <a:ea typeface="산돌피카소 L" pitchFamily="18" charset="-127"/>
              </a:rPr>
              <a:t>행한다 </a:t>
            </a:r>
            <a:r>
              <a:rPr lang="en-US" altLang="ko-KR" sz="2800" dirty="0" smtClean="0">
                <a:solidFill>
                  <a:schemeClr val="bg1">
                    <a:lumMod val="65000"/>
                  </a:schemeClr>
                </a:solidFill>
                <a:latin typeface="Tempus Sans ITC" pitchFamily="82" charset="0"/>
                <a:ea typeface="산돌피카소 L" pitchFamily="18" charset="-127"/>
              </a:rPr>
              <a:t>–</a:t>
            </a:r>
            <a:r>
              <a:rPr lang="ko-KR" altLang="en-US" sz="2800" dirty="0" smtClean="0">
                <a:solidFill>
                  <a:schemeClr val="bg1">
                    <a:lumMod val="65000"/>
                  </a:schemeClr>
                </a:solidFill>
                <a:latin typeface="Tempus Sans ITC" pitchFamily="82" charset="0"/>
                <a:ea typeface="산돌피카소 L" pitchFamily="18" charset="-127"/>
              </a:rPr>
              <a:t>나 자신의 의를 내세우는 것이 아니라</a:t>
            </a:r>
            <a:r>
              <a:rPr lang="en-US" altLang="ko-KR" sz="2800" dirty="0" smtClean="0">
                <a:solidFill>
                  <a:schemeClr val="bg1">
                    <a:lumMod val="65000"/>
                  </a:schemeClr>
                </a:solidFill>
                <a:latin typeface="Tempus Sans ITC" pitchFamily="82" charset="0"/>
                <a:ea typeface="산돌피카소 L" pitchFamily="18" charset="-127"/>
              </a:rPr>
              <a:t>, </a:t>
            </a:r>
            <a:r>
              <a:rPr lang="ko-KR" altLang="en-US" sz="2800" dirty="0" smtClean="0">
                <a:solidFill>
                  <a:schemeClr val="bg1">
                    <a:lumMod val="65000"/>
                  </a:schemeClr>
                </a:solidFill>
                <a:latin typeface="Tempus Sans ITC" pitchFamily="82" charset="0"/>
                <a:ea typeface="산돌피카소 L" pitchFamily="18" charset="-127"/>
              </a:rPr>
              <a:t>하나님이 우리에게 주신 은혜 같이 서로에게 은혜로움을 나타내며 전합니다</a:t>
            </a:r>
            <a:r>
              <a:rPr lang="en-US" altLang="ko-KR" sz="2800" dirty="0" smtClean="0">
                <a:solidFill>
                  <a:schemeClr val="bg1">
                    <a:lumMod val="65000"/>
                  </a:schemeClr>
                </a:solidFill>
                <a:latin typeface="Tempus Sans ITC" pitchFamily="82" charset="0"/>
                <a:ea typeface="산돌피카소 L" pitchFamily="18" charset="-127"/>
              </a:rPr>
              <a:t>, </a:t>
            </a:r>
            <a:r>
              <a:rPr lang="ko-KR" altLang="en-US" sz="2800" dirty="0" smtClean="0">
                <a:solidFill>
                  <a:schemeClr val="bg1">
                    <a:lumMod val="65000"/>
                  </a:schemeClr>
                </a:solidFill>
                <a:latin typeface="Tempus Sans ITC" pitchFamily="82" charset="0"/>
                <a:ea typeface="산돌피카소 L" pitchFamily="18" charset="-127"/>
              </a:rPr>
              <a:t>하나님을 전하며</a:t>
            </a:r>
            <a:r>
              <a:rPr lang="en-US" altLang="ko-KR" sz="2800" dirty="0" smtClean="0">
                <a:solidFill>
                  <a:schemeClr val="bg1">
                    <a:lumMod val="65000"/>
                  </a:schemeClr>
                </a:solidFill>
                <a:latin typeface="Tempus Sans ITC" pitchFamily="82" charset="0"/>
                <a:ea typeface="산돌피카소 L" pitchFamily="18" charset="-127"/>
              </a:rPr>
              <a:t>, </a:t>
            </a:r>
            <a:r>
              <a:rPr lang="ko-KR" altLang="en-US" sz="2800" dirty="0" smtClean="0">
                <a:solidFill>
                  <a:schemeClr val="bg1">
                    <a:lumMod val="65000"/>
                  </a:schemeClr>
                </a:solidFill>
                <a:latin typeface="Tempus Sans ITC" pitchFamily="82" charset="0"/>
                <a:ea typeface="산돌피카소 L" pitchFamily="18" charset="-127"/>
              </a:rPr>
              <a:t>모이기에 힘쓰고</a:t>
            </a:r>
            <a:r>
              <a:rPr lang="en-US" altLang="ko-KR" sz="2800" dirty="0" smtClean="0">
                <a:solidFill>
                  <a:schemeClr val="bg1">
                    <a:lumMod val="65000"/>
                  </a:schemeClr>
                </a:solidFill>
                <a:latin typeface="Tempus Sans ITC" pitchFamily="82" charset="0"/>
                <a:ea typeface="산돌피카소 L" pitchFamily="18" charset="-127"/>
              </a:rPr>
              <a:t>, </a:t>
            </a:r>
            <a:r>
              <a:rPr lang="ko-KR" altLang="en-US" sz="2800" dirty="0" smtClean="0">
                <a:solidFill>
                  <a:schemeClr val="bg1">
                    <a:lumMod val="65000"/>
                  </a:schemeClr>
                </a:solidFill>
                <a:latin typeface="Tempus Sans ITC" pitchFamily="82" charset="0"/>
                <a:ea typeface="산돌피카소 L" pitchFamily="18" charset="-127"/>
              </a:rPr>
              <a:t>서로를 받아주며 그 사람의 입장에서 생각합니다</a:t>
            </a:r>
            <a:r>
              <a:rPr lang="en-US" altLang="ko-KR" sz="2800" dirty="0" smtClean="0">
                <a:solidFill>
                  <a:schemeClr val="bg1">
                    <a:lumMod val="65000"/>
                  </a:schemeClr>
                </a:solidFill>
                <a:latin typeface="Tempus Sans ITC" pitchFamily="82" charset="0"/>
                <a:ea typeface="산돌피카소 L" pitchFamily="18" charset="-127"/>
              </a:rPr>
              <a:t>.</a:t>
            </a:r>
            <a:endParaRPr lang="ko-KR" altLang="en-US" sz="2800" dirty="0" smtClean="0">
              <a:solidFill>
                <a:schemeClr val="bg1">
                  <a:lumMod val="65000"/>
                </a:schemeClr>
              </a:solidFill>
              <a:latin typeface="Tempus Sans ITC" pitchFamily="82" charset="0"/>
              <a:ea typeface="산돌피카소 L" pitchFamily="18" charset="-127"/>
            </a:endParaRPr>
          </a:p>
          <a:p>
            <a:pPr lvl="0">
              <a:spcBef>
                <a:spcPts val="0"/>
              </a:spcBef>
              <a:spcAft>
                <a:spcPts val="1200"/>
              </a:spcAft>
            </a:pPr>
            <a:r>
              <a:rPr lang="en-US" sz="2800" dirty="0" smtClean="0">
                <a:latin typeface="Tempus Sans ITC" pitchFamily="82" charset="0"/>
                <a:ea typeface="산돌피카소 L" pitchFamily="18" charset="-127"/>
              </a:rPr>
              <a:t>Doing our utmost to encourage and empower others to do ministries God has enabled them to</a:t>
            </a:r>
            <a:br>
              <a:rPr lang="en-US" sz="2800" dirty="0" smtClean="0">
                <a:latin typeface="Tempus Sans ITC" pitchFamily="82" charset="0"/>
                <a:ea typeface="산돌피카소 L" pitchFamily="18" charset="-127"/>
              </a:rPr>
            </a:br>
            <a:r>
              <a:rPr lang="ko-KR" altLang="en-US" sz="2800" dirty="0" smtClean="0">
                <a:solidFill>
                  <a:schemeClr val="bg1">
                    <a:lumMod val="65000"/>
                  </a:schemeClr>
                </a:solidFill>
                <a:latin typeface="Tempus Sans ITC" pitchFamily="82" charset="0"/>
                <a:ea typeface="산돌피카소 L" pitchFamily="18" charset="-127"/>
              </a:rPr>
              <a:t>서로에게 하나님이 주신 사역들을 잘 감당 할 수 있도록 아낌없는 격려와 힘을 주세요</a:t>
            </a:r>
            <a:r>
              <a:rPr lang="en-US" altLang="ko-KR" sz="2800" dirty="0" smtClean="0">
                <a:solidFill>
                  <a:schemeClr val="bg1">
                    <a:lumMod val="65000"/>
                  </a:schemeClr>
                </a:solidFill>
                <a:latin typeface="Tempus Sans ITC" pitchFamily="82" charset="0"/>
                <a:ea typeface="산돌피카소 L" pitchFamily="18" charset="-127"/>
              </a:rPr>
              <a:t>. </a:t>
            </a:r>
            <a:endParaRPr lang="ko-KR" altLang="en-US" sz="2800" dirty="0" smtClean="0">
              <a:solidFill>
                <a:schemeClr val="bg1">
                  <a:lumMod val="65000"/>
                </a:schemeClr>
              </a:solidFill>
              <a:latin typeface="Tempus Sans ITC" pitchFamily="82" charset="0"/>
              <a:ea typeface="산돌피카소 L" pitchFamily="18" charset="-127"/>
            </a:endParaRPr>
          </a:p>
          <a:p>
            <a:pPr lvl="0">
              <a:spcBef>
                <a:spcPts val="0"/>
              </a:spcBef>
              <a:spcAft>
                <a:spcPts val="1200"/>
              </a:spcAft>
            </a:pPr>
            <a:r>
              <a:rPr lang="en-US" sz="2800" dirty="0" smtClean="0">
                <a:latin typeface="Tempus Sans ITC" pitchFamily="82" charset="0"/>
                <a:ea typeface="산돌피카소 L" pitchFamily="18" charset="-127"/>
              </a:rPr>
              <a:t>Be One with Other Communities of God - partner with other local communities (churches) of God in reaching out to others</a:t>
            </a:r>
            <a:br>
              <a:rPr lang="en-US" sz="2800" dirty="0" smtClean="0">
                <a:latin typeface="Tempus Sans ITC" pitchFamily="82" charset="0"/>
                <a:ea typeface="산돌피카소 L" pitchFamily="18" charset="-127"/>
              </a:rPr>
            </a:br>
            <a:r>
              <a:rPr lang="ko-KR" altLang="en-US" sz="2800" dirty="0" smtClean="0">
                <a:solidFill>
                  <a:schemeClr val="bg1">
                    <a:lumMod val="65000"/>
                  </a:schemeClr>
                </a:solidFill>
                <a:latin typeface="Tempus Sans ITC" pitchFamily="82" charset="0"/>
                <a:ea typeface="산돌피카소 L" pitchFamily="18" charset="-127"/>
              </a:rPr>
              <a:t>하나님을 믿는 여러 지역의 공동체와 하나가 되어 믿지 않은 자들에게 더 큰 사랑을 전달하고 본이 됨을 보여 줍니다</a:t>
            </a:r>
            <a:r>
              <a:rPr lang="en-US" altLang="ko-KR" sz="2800" dirty="0" smtClean="0">
                <a:solidFill>
                  <a:schemeClr val="bg1">
                    <a:lumMod val="65000"/>
                  </a:schemeClr>
                </a:solidFill>
                <a:latin typeface="Tempus Sans ITC" pitchFamily="82" charset="0"/>
                <a:ea typeface="산돌피카소 L" pitchFamily="18" charset="-127"/>
              </a:rPr>
              <a:t>.</a:t>
            </a:r>
            <a:endParaRPr lang="ko-KR" altLang="en-US" sz="2800" dirty="0">
              <a:solidFill>
                <a:schemeClr val="bg1">
                  <a:lumMod val="65000"/>
                </a:schemeClr>
              </a:solidFill>
              <a:latin typeface="Tempus Sans ITC" pitchFamily="82" charset="0"/>
              <a:ea typeface="산돌피카소 L" pitchFamily="18" charset="-127"/>
            </a:endParaRPr>
          </a:p>
        </p:txBody>
      </p:sp>
      <p:pic>
        <p:nvPicPr>
          <p:cNvPr id="5122" name="Picture 2" descr="C:\Documents and Settings\Jihyung\Desktop\To1Another Files\Logos and Other Pics\HRMJ.png"/>
          <p:cNvPicPr>
            <a:picLocks noChangeAspect="1" noChangeArrowheads="1"/>
          </p:cNvPicPr>
          <p:nvPr/>
        </p:nvPicPr>
        <p:blipFill>
          <a:blip r:embed="rId2" cstate="print"/>
          <a:srcRect t="21891" b="57348"/>
          <a:stretch>
            <a:fillRect/>
          </a:stretch>
        </p:blipFill>
        <p:spPr bwMode="auto">
          <a:xfrm>
            <a:off x="228600" y="304800"/>
            <a:ext cx="5257800" cy="867177"/>
          </a:xfrm>
          <a:prstGeom prst="rect">
            <a:avLst/>
          </a:prstGeom>
          <a:noFill/>
        </p:spPr>
      </p:pic>
      <p:pic>
        <p:nvPicPr>
          <p:cNvPr id="5" name="Picture 3" descr="C:\Documents and Settings\Jihyung\Desktop\To1Another Files\Logos and Other Pics\Logo (17Feb12).png"/>
          <p:cNvPicPr>
            <a:picLocks noChangeAspect="1" noChangeArrowheads="1"/>
          </p:cNvPicPr>
          <p:nvPr/>
        </p:nvPicPr>
        <p:blipFill>
          <a:blip r:embed="rId3" cstate="print"/>
          <a:srcRect/>
          <a:stretch>
            <a:fillRect/>
          </a:stretch>
        </p:blipFill>
        <p:spPr bwMode="auto">
          <a:xfrm>
            <a:off x="4267200" y="5715000"/>
            <a:ext cx="4641850" cy="92321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755</Words>
  <Application>Microsoft Office PowerPoint</Application>
  <PresentationFormat>On-screen Show (4:3)</PresentationFormat>
  <Paragraphs>77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It Begins with God (H)</vt:lpstr>
      <vt:lpstr>It is Because of What He Has Done. We Are Now Forgiven and Accepted. (H)</vt:lpstr>
      <vt:lpstr>His Love Toward Us Sends Us Out (R M)</vt:lpstr>
      <vt:lpstr>We Represent Jesus Through Our Lifestyles (J)</vt:lpstr>
      <vt:lpstr>Slide 6</vt:lpstr>
      <vt:lpstr>Slide 7</vt:lpstr>
      <vt:lpstr>Slide 8</vt:lpstr>
      <vt:lpstr>Slide 9</vt:lpstr>
      <vt:lpstr>Slide 10</vt:lpstr>
      <vt:lpstr>Slide 11</vt:lpstr>
      <vt:lpstr>Slide 12</vt:lpstr>
      <vt:lpstr>How Our Name Came To Be</vt:lpstr>
      <vt:lpstr>Who Belongs to “To One Another” Ministries?</vt:lpstr>
      <vt:lpstr>Slide 15</vt:lpstr>
      <vt:lpstr>Slide 16</vt:lpstr>
      <vt:lpstr>Slide 17</vt:lpstr>
      <vt:lpstr>Announcements</vt:lpstr>
      <vt:lpstr>Slide 19</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Jihyung Sur</cp:lastModifiedBy>
  <cp:revision>36</cp:revision>
  <dcterms:created xsi:type="dcterms:W3CDTF">2006-08-16T00:00:00Z</dcterms:created>
  <dcterms:modified xsi:type="dcterms:W3CDTF">2012-03-09T12:39:21Z</dcterms:modified>
</cp:coreProperties>
</file>